
<file path=[Content_Types].xml><?xml version="1.0" encoding="utf-8"?>
<Types xmlns="http://schemas.openxmlformats.org/package/2006/content-types">
  <Default Extension="00f4b75cad9a431439a4179f56b276a7" ContentType="image/png"/>
  <Default Extension="de000015b3587843c689eacc792ff92f" ContentType="image/png"/>
  <Default Extension="2c922ec7ea2776ba78a6dc3b65e259d8" ContentType="image/png"/>
  <Default Extension="0d98e09ee6bff9f5086862a6dba7024f" ContentType="image/png"/>
  <Default Extension="f1250c79bdf910a348855988909d6086" ContentType="image/png"/>
  <Default Extension="rels" ContentType="application/vnd.openxmlformats-package.relationships+xml"/>
  <Default Extension="xml" ContentType="application/xml"/>
  <Default Extension="7de7a10e3d8c5ab56a9cc9b42dcd895a" ContentType="image/png"/>
  <Default Extension="5cf02e08e349ac0630ec21e86c3db746" ContentType="image/png"/>
  <Default Extension="9a5a0dd0dcf22ce93fd00fe97cc80be3" ContentType="image/png"/>
  <Default Extension="b903506fc23c6f91c8b802f6d909c543" ContentType="image/png"/>
  <Default Extension="ecda6c7c983c34b32cb4d3c881a901fe" ContentType="image/png"/>
  <Default Extension="23f4cb2a5d309682e6df5b882eeec503"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 id="268" r:id="rId1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F0DA8BB-0D18-469F-8022-DD923457DE3A}" type="datetimeFigureOut">
              <a:rPr lang="nl-BE" smtClean="0"/>
              <a:t>20/08/2015</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F0DA8BB-0D18-469F-8022-DD923457DE3A}" type="datetimeFigureOut">
              <a:rPr lang="nl-BE" smtClean="0"/>
              <a:t>20/08/2015</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A8BB-0D18-469F-8022-DD923457DE3A}" type="datetimeFigureOut">
              <a:rPr lang="nl-BE" smtClean="0"/>
              <a:t>20/08/2015</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0DBB-9FD5-43E7-88F1-55A569E9525E}" type="datetimeFigureOut">
              <a:rPr lang="nl-BE" smtClean="0"/>
              <a:t>20/08/2015</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36665-E7E9-4861-9ADF-F11A47CBAD79}" type="slidenum">
              <a:rPr lang="nl-BE" smtClean="0"/>
              <a:t>‹#›</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23f4cb2a5d309682e6df5b882eeec503"/><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de000015b3587843c689eacc792ff92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2c922ec7ea2776ba78a6dc3b65e259d8"/><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2c922ec7ea2776ba78a6dc3b65e259d8"/><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00f4b75cad9a431439a4179f56b276a7"/><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5cf02e08e349ac0630ec21e86c3db746"/><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9a5a0dd0dcf22ce93fd00fe97cc80be3"/><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7de7a10e3d8c5ab56a9cc9b42dcd895a"/><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b903506fc23c6f91c8b802f6d909c543"/><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0d98e09ee6bff9f5086862a6dba7024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f1250c79bdf910a348855988909d6086"/><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ecda6c7c983c34b32cb4d3c881a901fe"/><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1268760"/>
            <a:ext cx="7772400" cy="2046089"/>
          </a:xfrm>
        </p:spPr>
        <p:txBody>
          <a:bodyPr>
            <a:normAutofit fontScale="90000"/>
          </a:bodyPr>
          <a:lstStyle/>
          <a:p>
            <a:r>
              <a:rPr lang="sl-SI" dirty="0" smtClean="0">
                <a:solidFill>
                  <a:srgbClr val="FF0000"/>
                </a:solidFill>
              </a:rPr>
              <a:t>ANALIZA SPLETNE ANKETE </a:t>
            </a:r>
            <a:br>
              <a:rPr lang="sl-SI" dirty="0" smtClean="0">
                <a:solidFill>
                  <a:srgbClr val="FF0000"/>
                </a:solidFill>
              </a:rPr>
            </a:br>
            <a:r>
              <a:rPr lang="sl-SI" dirty="0" smtClean="0">
                <a:solidFill>
                  <a:srgbClr val="FF0000"/>
                </a:solidFill>
              </a:rPr>
              <a:t>O ZADOVOLJSTVU </a:t>
            </a:r>
            <a:br>
              <a:rPr lang="sl-SI" dirty="0" smtClean="0">
                <a:solidFill>
                  <a:srgbClr val="FF0000"/>
                </a:solidFill>
              </a:rPr>
            </a:br>
            <a:r>
              <a:rPr lang="sl-SI" dirty="0" smtClean="0">
                <a:solidFill>
                  <a:srgbClr val="FF0000"/>
                </a:solidFill>
              </a:rPr>
              <a:t>S ŠOLSKO PREHRANO</a:t>
            </a:r>
            <a:endParaRPr lang="sl-SI" dirty="0">
              <a:solidFill>
                <a:srgbClr val="FF0000"/>
              </a:solidFill>
            </a:endParaRPr>
          </a:p>
        </p:txBody>
      </p:sp>
      <p:sp>
        <p:nvSpPr>
          <p:cNvPr id="3" name="Podnaslov 2"/>
          <p:cNvSpPr>
            <a:spLocks noGrp="1"/>
          </p:cNvSpPr>
          <p:nvPr>
            <p:ph type="subTitle" idx="1"/>
          </p:nvPr>
        </p:nvSpPr>
        <p:spPr/>
        <p:txBody>
          <a:bodyPr/>
          <a:lstStyle/>
          <a:p>
            <a:r>
              <a:rPr lang="sl-SI" dirty="0" smtClean="0">
                <a:solidFill>
                  <a:schemeClr val="tx1"/>
                </a:solidFill>
              </a:rPr>
              <a:t>STARŠI</a:t>
            </a:r>
          </a:p>
          <a:p>
            <a:r>
              <a:rPr lang="sl-SI" dirty="0" smtClean="0">
                <a:solidFill>
                  <a:schemeClr val="tx1"/>
                </a:solidFill>
              </a:rPr>
              <a:t>(N = 90)</a:t>
            </a:r>
            <a:endParaRPr lang="sl-SI" dirty="0">
              <a:solidFill>
                <a:schemeClr val="tx1"/>
              </a:solidFill>
            </a:endParaRPr>
          </a:p>
        </p:txBody>
      </p:sp>
    </p:spTree>
    <p:extLst>
      <p:ext uri="{BB962C8B-B14F-4D97-AF65-F5344CB8AC3E}">
        <p14:creationId xmlns:p14="http://schemas.microsoft.com/office/powerpoint/2010/main" val="243706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Menite, da šolska prehrana na OŠ Tržič ustreza kriterijem zdrave prehrane? (n = 90)"/>
          <p:cNvPicPr>
            <a:picLocks noChangeAspect="1"/>
          </p:cNvPicPr>
          <p:nvPr/>
        </p:nvPicPr>
        <p:blipFill rotWithShape="1">
          <a:blip r:embed="rId2"/>
          <a:srcRect l="23712" t="6831" r="29569" b="4958"/>
          <a:stretch/>
        </p:blipFill>
        <p:spPr>
          <a:xfrm>
            <a:off x="1653780" y="1268760"/>
            <a:ext cx="5327611" cy="3520741"/>
          </a:xfrm>
          <a:prstGeom prst="rect">
            <a:avLst/>
          </a:prstGeom>
        </p:spPr>
      </p:pic>
      <p:sp>
        <p:nvSpPr>
          <p:cNvPr id="2" name="PoljeZBesedilom 1"/>
          <p:cNvSpPr txBox="1"/>
          <p:nvPr/>
        </p:nvSpPr>
        <p:spPr>
          <a:xfrm>
            <a:off x="395536" y="381000"/>
            <a:ext cx="8748464" cy="707886"/>
          </a:xfrm>
          <a:prstGeom prst="rect">
            <a:avLst/>
          </a:prstGeom>
          <a:noFill/>
        </p:spPr>
        <p:txBody>
          <a:bodyPr wrap="square" rtlCol="0">
            <a:spAutoFit/>
          </a:bodyPr>
          <a:lstStyle/>
          <a:p>
            <a:pPr lvl="0" indent="0" algn="ctr" fontAlgn="base"/>
            <a:r>
              <a:rPr sz="2000" b="1" i="0" u="none" strike="noStrike" dirty="0" err="1">
                <a:solidFill>
                  <a:srgbClr val="000000"/>
                </a:solidFill>
                <a:latin typeface="Calibri"/>
              </a:rPr>
              <a:t>Menite</a:t>
            </a:r>
            <a:r>
              <a:rPr sz="2000" b="1" i="0" u="none" strike="noStrike" dirty="0">
                <a:solidFill>
                  <a:srgbClr val="000000"/>
                </a:solidFill>
                <a:latin typeface="Calibri"/>
              </a:rPr>
              <a:t>, da </a:t>
            </a:r>
            <a:r>
              <a:rPr sz="2000" b="1" i="0" u="none" strike="noStrike" dirty="0" err="1">
                <a:solidFill>
                  <a:srgbClr val="000000"/>
                </a:solidFill>
                <a:latin typeface="Calibri"/>
              </a:rPr>
              <a:t>šolska</a:t>
            </a:r>
            <a:r>
              <a:rPr sz="2000" b="1" i="0" u="none" strike="noStrike" dirty="0">
                <a:solidFill>
                  <a:srgbClr val="000000"/>
                </a:solidFill>
                <a:latin typeface="Calibri"/>
              </a:rPr>
              <a:t> </a:t>
            </a:r>
            <a:r>
              <a:rPr sz="2000" b="1" i="0" u="none" strike="noStrike" dirty="0" err="1">
                <a:solidFill>
                  <a:srgbClr val="000000"/>
                </a:solidFill>
                <a:latin typeface="Calibri"/>
              </a:rPr>
              <a:t>prehrana</a:t>
            </a:r>
            <a:r>
              <a:rPr sz="2000" b="1" i="0" u="none" strike="noStrike" dirty="0">
                <a:solidFill>
                  <a:srgbClr val="000000"/>
                </a:solidFill>
                <a:latin typeface="Calibri"/>
              </a:rPr>
              <a:t> </a:t>
            </a:r>
            <a:r>
              <a:rPr sz="2000" b="1" i="0" u="none" strike="noStrike" dirty="0" err="1">
                <a:solidFill>
                  <a:srgbClr val="000000"/>
                </a:solidFill>
                <a:latin typeface="Calibri"/>
              </a:rPr>
              <a:t>na</a:t>
            </a:r>
            <a:r>
              <a:rPr sz="2000" b="1" i="0" u="none" strike="noStrike" dirty="0">
                <a:solidFill>
                  <a:srgbClr val="000000"/>
                </a:solidFill>
                <a:latin typeface="Calibri"/>
              </a:rPr>
              <a:t> OŠ </a:t>
            </a:r>
            <a:r>
              <a:rPr sz="2000" b="1" i="0" u="none" strike="noStrike" dirty="0" err="1">
                <a:solidFill>
                  <a:srgbClr val="000000"/>
                </a:solidFill>
                <a:latin typeface="Calibri"/>
              </a:rPr>
              <a:t>Tržič</a:t>
            </a:r>
            <a:r>
              <a:rPr sz="2000" b="1" i="0" u="none" strike="noStrike" dirty="0">
                <a:solidFill>
                  <a:srgbClr val="000000"/>
                </a:solidFill>
                <a:latin typeface="Calibri"/>
              </a:rPr>
              <a:t> </a:t>
            </a:r>
            <a:r>
              <a:rPr sz="2000" b="1" i="0" u="none" strike="noStrike" dirty="0" err="1">
                <a:solidFill>
                  <a:srgbClr val="000000"/>
                </a:solidFill>
                <a:latin typeface="Calibri"/>
              </a:rPr>
              <a:t>ustreza</a:t>
            </a:r>
            <a:r>
              <a:rPr sz="2000" b="1" i="0" u="none" strike="noStrike" dirty="0">
                <a:solidFill>
                  <a:srgbClr val="000000"/>
                </a:solidFill>
                <a:latin typeface="Calibri"/>
              </a:rPr>
              <a:t> </a:t>
            </a:r>
            <a:r>
              <a:rPr sz="2000" b="1" i="0" u="none" strike="noStrike" dirty="0" err="1">
                <a:solidFill>
                  <a:srgbClr val="000000"/>
                </a:solidFill>
                <a:latin typeface="Calibri"/>
              </a:rPr>
              <a:t>kriterijem</a:t>
            </a:r>
            <a:r>
              <a:rPr sz="2000" b="1" i="0" u="none" strike="noStrike" dirty="0">
                <a:solidFill>
                  <a:srgbClr val="000000"/>
                </a:solidFill>
                <a:latin typeface="Calibri"/>
              </a:rPr>
              <a:t> </a:t>
            </a:r>
            <a:r>
              <a:rPr sz="2000" b="1" i="0" u="none" strike="noStrike" dirty="0" err="1">
                <a:solidFill>
                  <a:srgbClr val="000000"/>
                </a:solidFill>
                <a:latin typeface="Calibri"/>
              </a:rPr>
              <a:t>zdrave</a:t>
            </a:r>
            <a:r>
              <a:rPr sz="2000" b="1" i="0" u="none" strike="noStrike" dirty="0">
                <a:solidFill>
                  <a:srgbClr val="000000"/>
                </a:solidFill>
                <a:latin typeface="Calibri"/>
              </a:rPr>
              <a:t> </a:t>
            </a:r>
            <a:r>
              <a:rPr sz="2000" b="1" i="0" u="none" strike="noStrike" dirty="0" err="1">
                <a:solidFill>
                  <a:srgbClr val="000000"/>
                </a:solidFill>
                <a:latin typeface="Calibri"/>
              </a:rPr>
              <a:t>prehrane</a:t>
            </a:r>
            <a:r>
              <a:rPr sz="2000" b="1" i="0" u="none" strike="noStrike" dirty="0">
                <a:solidFill>
                  <a:srgbClr val="000000"/>
                </a:solidFill>
                <a:latin typeface="Calibri"/>
              </a:rPr>
              <a:t>? </a:t>
            </a:r>
            <a:endParaRPr lang="sl-SI" sz="2000" b="1" i="0" u="none" strike="noStrike" dirty="0" smtClean="0">
              <a:solidFill>
                <a:srgbClr val="000000"/>
              </a:solidFill>
              <a:latin typeface="Calibri"/>
            </a:endParaRPr>
          </a:p>
          <a:p>
            <a:pPr lvl="0" indent="0" algn="ctr" fontAlgn="base"/>
            <a:r>
              <a:rPr sz="2000" b="1" i="0" u="none" strike="noStrike" dirty="0" smtClean="0">
                <a:solidFill>
                  <a:srgbClr val="000000"/>
                </a:solidFill>
                <a:latin typeface="Calibri"/>
              </a:rPr>
              <a:t>(</a:t>
            </a:r>
            <a:r>
              <a:rPr sz="2000" b="1" i="0" u="none" strike="noStrike" dirty="0">
                <a:solidFill>
                  <a:srgbClr val="000000"/>
                </a:solidFill>
                <a:latin typeface="Calibri"/>
              </a:rPr>
              <a:t>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pPr algn="ctr"/>
            <a:r>
              <a:rPr lang="sl-SI" dirty="0" smtClean="0"/>
              <a:t>Večina staršev meni, da šolska prehrana na OŠ Tržič ustreza kriterijem </a:t>
            </a:r>
          </a:p>
          <a:p>
            <a:pPr algn="ctr"/>
            <a:r>
              <a:rPr lang="sl-SI" dirty="0" smtClean="0"/>
              <a:t>zdrave prehrane.</a:t>
            </a:r>
            <a:endParaRPr lang="sl-SI"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menite, da ima vaš otrok v šoli na razpolago dovolj sadja in zelenjave? (n = 90)"/>
          <p:cNvPicPr>
            <a:picLocks noChangeAspect="1"/>
          </p:cNvPicPr>
          <p:nvPr/>
        </p:nvPicPr>
        <p:blipFill rotWithShape="1">
          <a:blip r:embed="rId2"/>
          <a:srcRect l="23875" t="7857" r="24750" b="7500"/>
          <a:stretch/>
        </p:blipFill>
        <p:spPr>
          <a:xfrm>
            <a:off x="1619249" y="1143000"/>
            <a:ext cx="5494485" cy="3168352"/>
          </a:xfrm>
          <a:prstGeom prst="rect">
            <a:avLst/>
          </a:prstGeom>
        </p:spPr>
      </p:pic>
      <p:sp>
        <p:nvSpPr>
          <p:cNvPr id="2" name="PoljeZBesedilom 1"/>
          <p:cNvSpPr txBox="1"/>
          <p:nvPr/>
        </p:nvSpPr>
        <p:spPr>
          <a:xfrm>
            <a:off x="1619250" y="381000"/>
            <a:ext cx="5715000" cy="707886"/>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menite</a:t>
            </a:r>
            <a:r>
              <a:rPr sz="2000" b="1" i="0" u="none" strike="noStrike" dirty="0">
                <a:solidFill>
                  <a:srgbClr val="000000"/>
                </a:solidFill>
                <a:latin typeface="Calibri"/>
              </a:rPr>
              <a:t>, da </a:t>
            </a:r>
            <a:r>
              <a:rPr sz="2000" b="1" i="0" u="none" strike="noStrike" dirty="0" err="1">
                <a:solidFill>
                  <a:srgbClr val="000000"/>
                </a:solidFill>
                <a:latin typeface="Calibri"/>
              </a:rPr>
              <a:t>ima</a:t>
            </a:r>
            <a:r>
              <a:rPr sz="2000" b="1" i="0" u="none" strike="noStrike" dirty="0">
                <a:solidFill>
                  <a:srgbClr val="000000"/>
                </a:solidFill>
                <a:latin typeface="Calibri"/>
              </a:rPr>
              <a:t> </a:t>
            </a:r>
            <a:r>
              <a:rPr sz="2000" b="1" i="0" u="none" strike="noStrike" dirty="0" err="1">
                <a:solidFill>
                  <a:srgbClr val="000000"/>
                </a:solidFill>
                <a:latin typeface="Calibri"/>
              </a:rPr>
              <a:t>vaš</a:t>
            </a:r>
            <a:r>
              <a:rPr sz="2000" b="1" i="0" u="none" strike="noStrike" dirty="0">
                <a:solidFill>
                  <a:srgbClr val="000000"/>
                </a:solidFill>
                <a:latin typeface="Calibri"/>
              </a:rPr>
              <a:t> </a:t>
            </a:r>
            <a:r>
              <a:rPr sz="2000" b="1" i="0" u="none" strike="noStrike" dirty="0" err="1">
                <a:solidFill>
                  <a:srgbClr val="000000"/>
                </a:solidFill>
                <a:latin typeface="Calibri"/>
              </a:rPr>
              <a:t>otrok</a:t>
            </a:r>
            <a:r>
              <a:rPr sz="2000" b="1" i="0" u="none" strike="noStrike" dirty="0">
                <a:solidFill>
                  <a:srgbClr val="000000"/>
                </a:solidFill>
                <a:latin typeface="Calibri"/>
              </a:rPr>
              <a:t> v </a:t>
            </a:r>
            <a:r>
              <a:rPr sz="2000" b="1" i="0" u="none" strike="noStrike" dirty="0" err="1">
                <a:solidFill>
                  <a:srgbClr val="000000"/>
                </a:solidFill>
                <a:latin typeface="Calibri"/>
              </a:rPr>
              <a:t>šoli</a:t>
            </a:r>
            <a:r>
              <a:rPr sz="2000" b="1" i="0" u="none" strike="noStrike" dirty="0">
                <a:solidFill>
                  <a:srgbClr val="000000"/>
                </a:solidFill>
                <a:latin typeface="Calibri"/>
              </a:rPr>
              <a:t> </a:t>
            </a:r>
            <a:r>
              <a:rPr sz="2000" b="1" i="0" u="none" strike="noStrike" dirty="0" err="1">
                <a:solidFill>
                  <a:srgbClr val="000000"/>
                </a:solidFill>
                <a:latin typeface="Calibri"/>
              </a:rPr>
              <a:t>na</a:t>
            </a:r>
            <a:r>
              <a:rPr sz="2000" b="1" i="0" u="none" strike="noStrike" dirty="0">
                <a:solidFill>
                  <a:srgbClr val="000000"/>
                </a:solidFill>
                <a:latin typeface="Calibri"/>
              </a:rPr>
              <a:t> </a:t>
            </a:r>
            <a:r>
              <a:rPr sz="2000" b="1" i="0" u="none" strike="noStrike" dirty="0" err="1">
                <a:solidFill>
                  <a:srgbClr val="000000"/>
                </a:solidFill>
                <a:latin typeface="Calibri"/>
              </a:rPr>
              <a:t>razpolago</a:t>
            </a:r>
            <a:r>
              <a:rPr sz="2000" b="1" i="0" u="none" strike="noStrike" dirty="0">
                <a:solidFill>
                  <a:srgbClr val="000000"/>
                </a:solidFill>
                <a:latin typeface="Calibri"/>
              </a:rPr>
              <a:t> </a:t>
            </a:r>
            <a:r>
              <a:rPr sz="2000" b="1" i="0" u="none" strike="noStrike" dirty="0" err="1">
                <a:solidFill>
                  <a:srgbClr val="000000"/>
                </a:solidFill>
                <a:latin typeface="Calibri"/>
              </a:rPr>
              <a:t>dovolj</a:t>
            </a:r>
            <a:r>
              <a:rPr sz="2000" b="1" i="0" u="none" strike="noStrike" dirty="0">
                <a:solidFill>
                  <a:srgbClr val="000000"/>
                </a:solidFill>
                <a:latin typeface="Calibri"/>
              </a:rPr>
              <a:t> </a:t>
            </a:r>
            <a:r>
              <a:rPr sz="2000" b="1" i="0" u="none" strike="noStrike" dirty="0" err="1">
                <a:solidFill>
                  <a:srgbClr val="000000"/>
                </a:solidFill>
                <a:latin typeface="Calibri"/>
              </a:rPr>
              <a:t>sadja</a:t>
            </a:r>
            <a:r>
              <a:rPr sz="2000" b="1" i="0" u="none" strike="noStrike" dirty="0">
                <a:solidFill>
                  <a:srgbClr val="000000"/>
                </a:solidFill>
                <a:latin typeface="Calibri"/>
              </a:rPr>
              <a:t> in </a:t>
            </a:r>
            <a:r>
              <a:rPr sz="2000" b="1" i="0" u="none" strike="noStrike" dirty="0" err="1">
                <a:solidFill>
                  <a:srgbClr val="000000"/>
                </a:solidFill>
                <a:latin typeface="Calibri"/>
              </a:rPr>
              <a:t>zelenjave</a:t>
            </a:r>
            <a:r>
              <a:rPr sz="2000" b="1" i="0" u="none" strike="noStrike" dirty="0">
                <a:solidFill>
                  <a:srgbClr val="000000"/>
                </a:solidFill>
                <a:latin typeface="Calibri"/>
              </a:rPr>
              <a:t>? (n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pPr algn="ctr"/>
            <a:r>
              <a:rPr lang="sl-SI" dirty="0" smtClean="0"/>
              <a:t>Štiri petine staršev meni, da ima njihov otrok v šoli na razpolago dovolj sadja in zelenjave, ena petina pa meni obratno.</a:t>
            </a:r>
            <a:endParaRPr lang="sl-SI"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menite, da so šolski obroki količinsko zadostni? (n = 90)"/>
          <p:cNvPicPr>
            <a:picLocks noChangeAspect="1"/>
          </p:cNvPicPr>
          <p:nvPr/>
        </p:nvPicPr>
        <p:blipFill rotWithShape="1">
          <a:blip r:embed="rId2"/>
          <a:srcRect l="24761" t="8496" r="25958" b="5957"/>
          <a:stretch/>
        </p:blipFill>
        <p:spPr>
          <a:xfrm>
            <a:off x="1976439" y="1340768"/>
            <a:ext cx="4971825" cy="3020706"/>
          </a:xfrm>
          <a:prstGeom prst="rect">
            <a:avLst/>
          </a:prstGeom>
        </p:spPr>
      </p:pic>
      <p:sp>
        <p:nvSpPr>
          <p:cNvPr id="2" name="PoljeZBesedilom 1"/>
          <p:cNvSpPr txBox="1"/>
          <p:nvPr/>
        </p:nvSpPr>
        <p:spPr>
          <a:xfrm>
            <a:off x="1619250" y="381000"/>
            <a:ext cx="5715000" cy="707886"/>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menite</a:t>
            </a:r>
            <a:r>
              <a:rPr sz="2000" b="1" i="0" u="none" strike="noStrike" dirty="0">
                <a:solidFill>
                  <a:srgbClr val="000000"/>
                </a:solidFill>
                <a:latin typeface="Calibri"/>
              </a:rPr>
              <a:t>, da so </a:t>
            </a:r>
            <a:r>
              <a:rPr sz="2000" b="1" i="0" u="none" strike="noStrike" dirty="0" err="1">
                <a:solidFill>
                  <a:srgbClr val="000000"/>
                </a:solidFill>
                <a:latin typeface="Calibri"/>
              </a:rPr>
              <a:t>šolski</a:t>
            </a:r>
            <a:r>
              <a:rPr sz="2000" b="1" i="0" u="none" strike="noStrike" dirty="0">
                <a:solidFill>
                  <a:srgbClr val="000000"/>
                </a:solidFill>
                <a:latin typeface="Calibri"/>
              </a:rPr>
              <a:t> </a:t>
            </a:r>
            <a:r>
              <a:rPr sz="2000" b="1" i="0" u="none" strike="noStrike" dirty="0" err="1">
                <a:solidFill>
                  <a:srgbClr val="000000"/>
                </a:solidFill>
                <a:latin typeface="Calibri"/>
              </a:rPr>
              <a:t>obroki</a:t>
            </a:r>
            <a:r>
              <a:rPr sz="2000" b="1" i="0" u="none" strike="noStrike" dirty="0">
                <a:solidFill>
                  <a:srgbClr val="000000"/>
                </a:solidFill>
                <a:latin typeface="Calibri"/>
              </a:rPr>
              <a:t> </a:t>
            </a:r>
            <a:r>
              <a:rPr sz="2000" b="1" i="0" u="none" strike="noStrike" dirty="0" err="1">
                <a:solidFill>
                  <a:srgbClr val="000000"/>
                </a:solidFill>
                <a:latin typeface="Calibri"/>
              </a:rPr>
              <a:t>količinsko</a:t>
            </a:r>
            <a:r>
              <a:rPr sz="2000" b="1" i="0" u="none" strike="noStrike" dirty="0">
                <a:solidFill>
                  <a:srgbClr val="000000"/>
                </a:solidFill>
                <a:latin typeface="Calibri"/>
              </a:rPr>
              <a:t> </a:t>
            </a:r>
            <a:r>
              <a:rPr sz="2000" b="1" i="0" u="none" strike="noStrike" dirty="0" err="1">
                <a:solidFill>
                  <a:srgbClr val="000000"/>
                </a:solidFill>
                <a:latin typeface="Calibri"/>
              </a:rPr>
              <a:t>zadostni</a:t>
            </a:r>
            <a:r>
              <a:rPr sz="2000" b="1" i="0" u="none" strike="noStrike" dirty="0">
                <a:solidFill>
                  <a:srgbClr val="000000"/>
                </a:solidFill>
                <a:latin typeface="Calibri"/>
              </a:rPr>
              <a:t>? (n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pPr algn="ctr"/>
            <a:r>
              <a:rPr lang="sl-SI" dirty="0" smtClean="0"/>
              <a:t>Malo manj kot tri četrtine staršev meni, da so šolski obroki količinsko zadostni, ostali menijo obratno.</a:t>
            </a:r>
            <a:endParaRPr lang="sl-SI"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Ste seznanjeni s Pravilnikom o šolski prehrani? (n = 90)"/>
          <p:cNvPicPr>
            <a:picLocks noChangeAspect="1"/>
          </p:cNvPicPr>
          <p:nvPr/>
        </p:nvPicPr>
        <p:blipFill rotWithShape="1">
          <a:blip r:embed="rId2"/>
          <a:srcRect l="26806" t="6871" r="29389" b="5917"/>
          <a:stretch/>
        </p:blipFill>
        <p:spPr>
          <a:xfrm>
            <a:off x="2339752" y="1382688"/>
            <a:ext cx="4383445" cy="3054424"/>
          </a:xfrm>
          <a:prstGeom prst="rect">
            <a:avLst/>
          </a:prstGeom>
        </p:spPr>
      </p:pic>
      <p:sp>
        <p:nvSpPr>
          <p:cNvPr id="2" name="PoljeZBesedilom 1"/>
          <p:cNvSpPr txBox="1"/>
          <p:nvPr/>
        </p:nvSpPr>
        <p:spPr>
          <a:xfrm>
            <a:off x="1642920" y="620688"/>
            <a:ext cx="5953415" cy="707886"/>
          </a:xfrm>
          <a:prstGeom prst="rect">
            <a:avLst/>
          </a:prstGeom>
          <a:noFill/>
        </p:spPr>
        <p:txBody>
          <a:bodyPr wrap="square" rtlCol="0">
            <a:spAutoFit/>
          </a:bodyPr>
          <a:lstStyle/>
          <a:p>
            <a:pPr lvl="0" indent="0" algn="ctr" fontAlgn="base"/>
            <a:r>
              <a:rPr sz="2000" b="1" i="0" u="none" strike="noStrike" dirty="0" err="1">
                <a:solidFill>
                  <a:srgbClr val="000000"/>
                </a:solidFill>
                <a:latin typeface="Calibri"/>
              </a:rPr>
              <a:t>Ste</a:t>
            </a:r>
            <a:r>
              <a:rPr sz="2000" b="1" i="0" u="none" strike="noStrike" dirty="0">
                <a:solidFill>
                  <a:srgbClr val="000000"/>
                </a:solidFill>
                <a:latin typeface="Calibri"/>
              </a:rPr>
              <a:t> </a:t>
            </a:r>
            <a:r>
              <a:rPr sz="2000" b="1" i="0" u="none" strike="noStrike" dirty="0" err="1">
                <a:solidFill>
                  <a:srgbClr val="000000"/>
                </a:solidFill>
                <a:latin typeface="Calibri"/>
              </a:rPr>
              <a:t>seznanjeni</a:t>
            </a:r>
            <a:r>
              <a:rPr sz="2000" b="1" i="0" u="none" strike="noStrike" dirty="0">
                <a:solidFill>
                  <a:srgbClr val="000000"/>
                </a:solidFill>
                <a:latin typeface="Calibri"/>
              </a:rPr>
              <a:t> s </a:t>
            </a:r>
            <a:r>
              <a:rPr sz="2000" b="1" i="0" u="none" strike="noStrike" dirty="0" err="1">
                <a:solidFill>
                  <a:srgbClr val="000000"/>
                </a:solidFill>
                <a:latin typeface="Calibri"/>
              </a:rPr>
              <a:t>Pravilnikom</a:t>
            </a:r>
            <a:r>
              <a:rPr sz="2000" b="1" i="0" u="none" strike="noStrike" dirty="0">
                <a:solidFill>
                  <a:srgbClr val="000000"/>
                </a:solidFill>
                <a:latin typeface="Calibri"/>
              </a:rPr>
              <a:t> o </a:t>
            </a:r>
            <a:r>
              <a:rPr sz="2000" b="1" i="0" u="none" strike="noStrike" dirty="0" err="1">
                <a:solidFill>
                  <a:srgbClr val="000000"/>
                </a:solidFill>
                <a:latin typeface="Calibri"/>
              </a:rPr>
              <a:t>šolski</a:t>
            </a:r>
            <a:r>
              <a:rPr sz="2000" b="1" i="0" u="none" strike="noStrike" dirty="0">
                <a:solidFill>
                  <a:srgbClr val="000000"/>
                </a:solidFill>
                <a:latin typeface="Calibri"/>
              </a:rPr>
              <a:t> </a:t>
            </a:r>
            <a:r>
              <a:rPr sz="2000" b="1" i="0" u="none" strike="noStrike" dirty="0" err="1">
                <a:solidFill>
                  <a:srgbClr val="000000"/>
                </a:solidFill>
                <a:latin typeface="Calibri"/>
              </a:rPr>
              <a:t>prehrani</a:t>
            </a:r>
            <a:r>
              <a:rPr sz="2000" b="1" i="0" u="none" strike="noStrike" dirty="0">
                <a:solidFill>
                  <a:srgbClr val="000000"/>
                </a:solidFill>
                <a:latin typeface="Calibri"/>
              </a:rPr>
              <a:t>? </a:t>
            </a:r>
            <a:endParaRPr lang="sl-SI" sz="2000" b="1" i="0" u="none" strike="noStrike" dirty="0" smtClean="0">
              <a:solidFill>
                <a:srgbClr val="000000"/>
              </a:solidFill>
              <a:latin typeface="Calibri"/>
            </a:endParaRPr>
          </a:p>
          <a:p>
            <a:pPr lvl="0" indent="0" algn="ctr" fontAlgn="base"/>
            <a:r>
              <a:rPr sz="2000" b="1" i="0" u="none" strike="noStrike" dirty="0" smtClean="0">
                <a:solidFill>
                  <a:srgbClr val="000000"/>
                </a:solidFill>
                <a:latin typeface="Calibri"/>
              </a:rPr>
              <a:t>(</a:t>
            </a:r>
            <a:r>
              <a:rPr sz="2000" b="1" i="0" u="none" strike="noStrike" dirty="0">
                <a:solidFill>
                  <a:srgbClr val="000000"/>
                </a:solidFill>
                <a:latin typeface="Calibri"/>
              </a:rPr>
              <a:t>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pPr algn="ctr"/>
            <a:r>
              <a:rPr lang="sl-SI" dirty="0" smtClean="0"/>
              <a:t>Malo manj kot tri četrtine staršev meni, da so seznanjeni s Pravilnikom o šolski prehrani, ostali starši ga ne poznajo.</a:t>
            </a:r>
            <a:endParaRPr lang="sl-SI"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pl-PL" b="1" dirty="0"/>
              <a:t>Bi nam želeli sporočiti še kaj?</a:t>
            </a:r>
            <a:endParaRPr lang="sl-SI" dirty="0"/>
          </a:p>
        </p:txBody>
      </p:sp>
    </p:spTree>
    <p:extLst>
      <p:ext uri="{BB962C8B-B14F-4D97-AF65-F5344CB8AC3E}">
        <p14:creationId xmlns:p14="http://schemas.microsoft.com/office/powerpoint/2010/main" val="1293743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961423830"/>
              </p:ext>
            </p:extLst>
          </p:nvPr>
        </p:nvGraphicFramePr>
        <p:xfrm>
          <a:off x="107504" y="49408"/>
          <a:ext cx="8784976" cy="6640952"/>
        </p:xfrm>
        <a:graphic>
          <a:graphicData uri="http://schemas.openxmlformats.org/drawingml/2006/table">
            <a:tbl>
              <a:tblPr/>
              <a:tblGrid>
                <a:gridCol w="8784976"/>
              </a:tblGrid>
              <a:tr h="190727">
                <a:tc>
                  <a:txBody>
                    <a:bodyPr/>
                    <a:lstStyle/>
                    <a:p>
                      <a:pPr algn="l"/>
                      <a:r>
                        <a:rPr lang="sl-SI" sz="1100" dirty="0" smtClean="0">
                          <a:effectLst/>
                        </a:rPr>
                        <a:t>Moj sin pravi, da so v zadnjem času so vse juhe \"</a:t>
                      </a:r>
                      <a:r>
                        <a:rPr lang="sl-SI" sz="1100" dirty="0" err="1" smtClean="0">
                          <a:effectLst/>
                        </a:rPr>
                        <a:t>spasirane</a:t>
                      </a:r>
                      <a:r>
                        <a:rPr lang="sl-SI" sz="1100" dirty="0" smtClean="0">
                          <a:effectLst/>
                        </a:rPr>
                        <a:t>\", in da to </a:t>
                      </a:r>
                      <a:r>
                        <a:rPr lang="sl-SI" sz="1100" dirty="0" err="1" smtClean="0">
                          <a:effectLst/>
                        </a:rPr>
                        <a:t>večim</a:t>
                      </a:r>
                      <a:r>
                        <a:rPr lang="sl-SI" sz="1100" dirty="0" smtClean="0">
                          <a:effectLst/>
                        </a:rPr>
                        <a:t> otrokom ni všeč.</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b="1" dirty="0" smtClean="0">
                          <a:solidFill>
                            <a:srgbClr val="FF0000"/>
                          </a:solidFill>
                          <a:effectLst/>
                        </a:rPr>
                        <a:t>Petkova kosila </a:t>
                      </a:r>
                      <a:r>
                        <a:rPr lang="sl-SI" sz="1100" dirty="0" smtClean="0">
                          <a:effectLst/>
                        </a:rPr>
                        <a:t>niso najbolj posrečena - zelenjavne enolončnice so vedno enake, ne glede na vrsto zelenjave in otroci je ne jedo.</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348571">
                <a:tc>
                  <a:txBody>
                    <a:bodyPr/>
                    <a:lstStyle/>
                    <a:p>
                      <a:pPr algn="l"/>
                      <a:r>
                        <a:rPr lang="sl-SI" sz="1100" dirty="0" smtClean="0">
                          <a:effectLst/>
                        </a:rPr>
                        <a:t>Lansko leto so bile uvedene </a:t>
                      </a:r>
                      <a:r>
                        <a:rPr lang="sl-SI" sz="1100" b="1" dirty="0" smtClean="0">
                          <a:solidFill>
                            <a:srgbClr val="FF0000"/>
                          </a:solidFill>
                          <a:effectLst/>
                        </a:rPr>
                        <a:t>vrečke</a:t>
                      </a:r>
                      <a:r>
                        <a:rPr lang="sl-SI" sz="1100" dirty="0" smtClean="0">
                          <a:effectLst/>
                        </a:rPr>
                        <a:t> za odnašanje ostankov malice domov. Letos noben ni zahteval teh vrečk. Meni osebno niso bile napačne. Zdaj se dogaja, da se ostanki malice razkrajajo v šolski torbi. Sem za ponovno uvedbo teh vrečk, ker samo potem bi otroci to upoštevali.</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dirty="0" smtClean="0">
                          <a:effectLst/>
                        </a:rPr>
                        <a:t>Malica za otroke v 1 in 8 razredu ne more biti </a:t>
                      </a:r>
                      <a:r>
                        <a:rPr lang="sl-SI" sz="1100" b="1" dirty="0" smtClean="0">
                          <a:solidFill>
                            <a:srgbClr val="FF0000"/>
                          </a:solidFill>
                          <a:effectLst/>
                        </a:rPr>
                        <a:t>količinsko</a:t>
                      </a:r>
                      <a:r>
                        <a:rPr lang="sl-SI" sz="1100" dirty="0" smtClean="0">
                          <a:effectLst/>
                        </a:rPr>
                        <a:t> ista. Dosti krat pove da dobi premalo oz. lačen pride domov.</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69650">
                <a:tc>
                  <a:txBody>
                    <a:bodyPr/>
                    <a:lstStyle/>
                    <a:p>
                      <a:pPr algn="l"/>
                      <a:r>
                        <a:rPr lang="sl-SI" sz="1100" dirty="0" smtClean="0">
                          <a:effectLst/>
                        </a:rPr>
                        <a:t>Glede na to da je bila ideja šole, da imajo otroci s seboj v šoli </a:t>
                      </a:r>
                      <a:r>
                        <a:rPr lang="sl-SI" sz="1100" dirty="0" err="1" smtClean="0">
                          <a:effectLst/>
                        </a:rPr>
                        <a:t>flaše</a:t>
                      </a:r>
                      <a:r>
                        <a:rPr lang="sl-SI" sz="1100" dirty="0" smtClean="0">
                          <a:effectLst/>
                        </a:rPr>
                        <a:t>, da bi pili čim več vode, bi jih lahko med odmori večkrat tudi opozorili, da naj pijejo, saj moj otrok skoraj vsak dan prinese polno </a:t>
                      </a:r>
                      <a:r>
                        <a:rPr lang="sl-SI" sz="1100" dirty="0" err="1" smtClean="0">
                          <a:effectLst/>
                        </a:rPr>
                        <a:t>flašo</a:t>
                      </a:r>
                      <a:r>
                        <a:rPr lang="sl-SI" sz="1100" dirty="0" smtClean="0">
                          <a:effectLst/>
                        </a:rPr>
                        <a:t> vode nazaj domov.</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dirty="0" smtClean="0">
                          <a:effectLst/>
                        </a:rPr>
                        <a:t>S prehrano, ki jo nudite sem zadovoljna, bilo bi pa morda dobro, da se </a:t>
                      </a:r>
                      <a:r>
                        <a:rPr lang="sl-SI" sz="1100" b="1" dirty="0" smtClean="0">
                          <a:solidFill>
                            <a:srgbClr val="FF0000"/>
                          </a:solidFill>
                          <a:effectLst/>
                        </a:rPr>
                        <a:t>ukinejo vse sladke pijače </a:t>
                      </a:r>
                      <a:r>
                        <a:rPr lang="sl-SI" sz="1100" dirty="0" smtClean="0">
                          <a:effectLst/>
                        </a:rPr>
                        <a:t>in se nadomestijo z vodo, kot so to naredile nekatere šole.</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190727">
                <a:tc>
                  <a:txBody>
                    <a:bodyPr/>
                    <a:lstStyle/>
                    <a:p>
                      <a:pPr algn="l"/>
                      <a:r>
                        <a:rPr lang="sl-SI" sz="1100" dirty="0" smtClean="0">
                          <a:effectLst/>
                        </a:rPr>
                        <a:t>Ker ne vem, koliko moj otrok poje, bi bilo smiselno, da se otroke pri kosilu opazuje. </a:t>
                      </a:r>
                      <a:r>
                        <a:rPr lang="sl-SI" sz="1100" b="1" dirty="0" smtClean="0">
                          <a:solidFill>
                            <a:srgbClr val="FF0000"/>
                          </a:solidFill>
                          <a:effectLst/>
                        </a:rPr>
                        <a:t>Opažanja</a:t>
                      </a:r>
                      <a:r>
                        <a:rPr lang="sl-SI" sz="1100" dirty="0" smtClean="0">
                          <a:effectLst/>
                        </a:rPr>
                        <a:t> bi bila za starše dobrodošla.</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11807">
                <a:tc>
                  <a:txBody>
                    <a:bodyPr/>
                    <a:lstStyle/>
                    <a:p>
                      <a:pPr algn="l"/>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585338">
                <a:tc>
                  <a:txBody>
                    <a:bodyPr/>
                    <a:lstStyle/>
                    <a:p>
                      <a:pPr algn="l"/>
                      <a:r>
                        <a:rPr lang="sl-SI" sz="1100" dirty="0" smtClean="0">
                          <a:effectLst/>
                        </a:rPr>
                        <a:t>Potrebno je biti fleksibilen pri prehrani. Tudi </a:t>
                      </a:r>
                      <a:r>
                        <a:rPr lang="sl-SI" sz="1100" dirty="0" smtClean="0">
                          <a:solidFill>
                            <a:srgbClr val="FF0000"/>
                          </a:solidFill>
                          <a:effectLst/>
                        </a:rPr>
                        <a:t>polovična kosila </a:t>
                      </a:r>
                      <a:r>
                        <a:rPr lang="sl-SI" sz="1100" dirty="0" smtClean="0">
                          <a:effectLst/>
                        </a:rPr>
                        <a:t>bi bila ena izmed opcij, ki bi se jo starši večkrat </a:t>
                      </a:r>
                      <a:r>
                        <a:rPr lang="sl-SI" sz="1100" dirty="0" err="1" smtClean="0">
                          <a:effectLst/>
                        </a:rPr>
                        <a:t>poslužili</a:t>
                      </a:r>
                      <a:r>
                        <a:rPr lang="sl-SI" sz="1100" dirty="0" smtClean="0">
                          <a:effectLst/>
                        </a:rPr>
                        <a:t>. Npr polovično kosilo sestavljeno iz mesa in solate oz. Priloge in solate... Pri malici bi bilo najbolj zdravo uporabljati ržen, ovsen, </a:t>
                      </a:r>
                      <a:r>
                        <a:rPr lang="sl-SI" sz="1100" dirty="0" err="1" smtClean="0">
                          <a:effectLst/>
                        </a:rPr>
                        <a:t>graham</a:t>
                      </a:r>
                      <a:r>
                        <a:rPr lang="sl-SI" sz="1100" dirty="0" smtClean="0">
                          <a:effectLst/>
                        </a:rPr>
                        <a:t> in pravi črni kruh namesto slabe bele moke oz. Peciv iz le teh. Tudi pizza bi bila lahko iz polnozrnate moke. Namesto kakega krofa pa rajši sadje, in sicer več vrst od jabolk, hrušk, banan, marelic do lubenice- seveda uporaba sezonskega zaradi cene.</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dirty="0" smtClean="0">
                          <a:effectLst/>
                        </a:rPr>
                        <a:t>Kosila so standardno vsak </a:t>
                      </a:r>
                      <a:r>
                        <a:rPr lang="sl-SI" sz="1100" b="1" dirty="0" smtClean="0">
                          <a:solidFill>
                            <a:srgbClr val="FF0000"/>
                          </a:solidFill>
                          <a:effectLst/>
                        </a:rPr>
                        <a:t>petek</a:t>
                      </a:r>
                      <a:r>
                        <a:rPr lang="sl-SI" sz="1100" dirty="0" smtClean="0">
                          <a:effectLst/>
                        </a:rPr>
                        <a:t> čorbe - na žlico. Zaradi tega se petkov odpoveduje in nosi hrano od doma.</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111807">
                <a:tc>
                  <a:txBody>
                    <a:bodyPr/>
                    <a:lstStyle/>
                    <a:p>
                      <a:pPr algn="l"/>
                      <a:r>
                        <a:rPr lang="sl-SI" sz="1100" dirty="0" smtClean="0">
                          <a:effectLst/>
                        </a:rPr>
                        <a:t>Otroci so v šoli večkrat žejni, lahko bi bil na razpolago čaj ali voda.</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348571">
                <a:tc>
                  <a:txBody>
                    <a:bodyPr/>
                    <a:lstStyle/>
                    <a:p>
                      <a:pPr algn="l"/>
                      <a:r>
                        <a:rPr lang="sl-SI" sz="1100" dirty="0" smtClean="0">
                          <a:effectLst/>
                        </a:rPr>
                        <a:t>Mogoče samo tako v vednost, letos se mi je včasih zazdelo, da so bili na jedilniku malo prevečkrat, kot sem jih jaz poimenovala \"</a:t>
                      </a:r>
                      <a:r>
                        <a:rPr lang="sl-SI" sz="1100" b="1" dirty="0" smtClean="0">
                          <a:effectLst/>
                        </a:rPr>
                        <a:t>sladki</a:t>
                      </a:r>
                      <a:r>
                        <a:rPr lang="sl-SI" sz="1100" dirty="0" smtClean="0">
                          <a:effectLst/>
                        </a:rPr>
                        <a:t>\" dnevi. (</a:t>
                      </a:r>
                      <a:r>
                        <a:rPr lang="sl-SI" sz="1100" dirty="0" err="1" smtClean="0">
                          <a:effectLst/>
                        </a:rPr>
                        <a:t>Evrokrem</a:t>
                      </a:r>
                      <a:r>
                        <a:rPr lang="sl-SI" sz="1100" dirty="0" smtClean="0">
                          <a:effectLst/>
                        </a:rPr>
                        <a:t> za zajtrk, </a:t>
                      </a:r>
                      <a:r>
                        <a:rPr lang="sl-SI" sz="1100" dirty="0" err="1" smtClean="0">
                          <a:effectLst/>
                        </a:rPr>
                        <a:t>čokolino</a:t>
                      </a:r>
                      <a:r>
                        <a:rPr lang="sl-SI" sz="1100" dirty="0" smtClean="0">
                          <a:effectLst/>
                        </a:rPr>
                        <a:t> za malico, cmoki za kosilo, pa še žepek s polnilom za popoldansko malico).</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427494">
                <a:tc>
                  <a:txBody>
                    <a:bodyPr/>
                    <a:lstStyle/>
                    <a:p>
                      <a:pPr algn="l"/>
                      <a:r>
                        <a:rPr lang="sl-SI" sz="1100" dirty="0" smtClean="0">
                          <a:effectLst/>
                        </a:rPr>
                        <a:t>Glede na to, da pouk v primerjavi z drugimi šolami (za katere vem, saj jih obiskujejo prijateljevi/sorodnikovi otroci) začne relativno zgodaj, se mi zdi, da bi bilo, vsaj v nižjih razredih, bolj smiselno imeti malico prej, saj zjutraj enostavno doma zmanjka časa, da bi otrok nekaj v miru pojedel, razen če bi seveda vstajal ob 6h-6.30, kar pa s strani počitka ne bi bilo v redu.</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dirty="0" smtClean="0">
                          <a:effectLst/>
                        </a:rPr>
                        <a:t>Težko komentiram prehrano, pestrost jedilnikov, ker z njimi nisem seznanjena. Odgovori niso optimalni.</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190727">
                <a:tc>
                  <a:txBody>
                    <a:bodyPr/>
                    <a:lstStyle/>
                    <a:p>
                      <a:pPr algn="l"/>
                      <a:r>
                        <a:rPr lang="sl-SI" sz="1100" dirty="0" smtClean="0">
                          <a:effectLst/>
                        </a:rPr>
                        <a:t>Vsa hrana naj bo pridelana na </a:t>
                      </a:r>
                      <a:r>
                        <a:rPr lang="sl-SI" sz="1100" b="1" dirty="0" smtClean="0">
                          <a:effectLst/>
                        </a:rPr>
                        <a:t>ekološki način</a:t>
                      </a:r>
                      <a:r>
                        <a:rPr lang="sl-SI" sz="1100" dirty="0" smtClean="0">
                          <a:effectLst/>
                        </a:rPr>
                        <a:t>, v čim večji meri od lokalnih pridelovalcev.</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90727">
                <a:tc>
                  <a:txBody>
                    <a:bodyPr/>
                    <a:lstStyle/>
                    <a:p>
                      <a:pPr algn="l"/>
                      <a:r>
                        <a:rPr lang="sl-SI" sz="1100" dirty="0" smtClean="0">
                          <a:effectLst/>
                        </a:rPr>
                        <a:t>Samo v zadnjem mesecu je moj otrok večkrat povedal, da se je </a:t>
                      </a:r>
                      <a:r>
                        <a:rPr lang="sl-SI" sz="1100" b="1" dirty="0" smtClean="0">
                          <a:solidFill>
                            <a:srgbClr val="FF0000"/>
                          </a:solidFill>
                          <a:effectLst/>
                        </a:rPr>
                        <a:t>količina malice zmanjšala</a:t>
                      </a:r>
                      <a:r>
                        <a:rPr lang="sl-SI" sz="1100" dirty="0" smtClean="0">
                          <a:effectLst/>
                        </a:rPr>
                        <a:t>, prej pa je bilo v redu.</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69650">
                <a:tc>
                  <a:txBody>
                    <a:bodyPr/>
                    <a:lstStyle/>
                    <a:p>
                      <a:pPr algn="l"/>
                      <a:r>
                        <a:rPr lang="sl-SI" sz="1100" dirty="0" smtClean="0">
                          <a:effectLst/>
                        </a:rPr>
                        <a:t>Čeprav vem, da moramo starši otroke učiti bontona prehranjevanja bi bilo dobro z otroci se tudi skupinsko se pogovarjati o tem, mogoče delavnice, predevanje, igre ......</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11807">
                <a:tc>
                  <a:txBody>
                    <a:bodyPr/>
                    <a:lstStyle/>
                    <a:p>
                      <a:pPr algn="l"/>
                      <a:r>
                        <a:rPr lang="sl-SI" sz="1100" dirty="0" smtClean="0">
                          <a:effectLst/>
                        </a:rPr>
                        <a:t>Izbirajte čim </a:t>
                      </a:r>
                      <a:r>
                        <a:rPr lang="sl-SI" sz="1100" b="1" dirty="0" smtClean="0">
                          <a:solidFill>
                            <a:srgbClr val="FF0000"/>
                          </a:solidFill>
                          <a:effectLst/>
                        </a:rPr>
                        <a:t>več lokalnih dobaviteljev</a:t>
                      </a:r>
                      <a:r>
                        <a:rPr lang="sl-SI" sz="1100" dirty="0" smtClean="0">
                          <a:effectLst/>
                        </a:rPr>
                        <a:t>.</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190727">
                <a:tc>
                  <a:txBody>
                    <a:bodyPr/>
                    <a:lstStyle/>
                    <a:p>
                      <a:pPr algn="l"/>
                      <a:r>
                        <a:rPr lang="sl-SI" sz="1100" dirty="0" smtClean="0">
                          <a:effectLst/>
                        </a:rPr>
                        <a:t>Azurnost in </a:t>
                      </a:r>
                      <a:r>
                        <a:rPr lang="sl-SI" sz="1100" b="1" dirty="0" err="1" smtClean="0">
                          <a:solidFill>
                            <a:srgbClr val="FF0000"/>
                          </a:solidFill>
                          <a:effectLst/>
                        </a:rPr>
                        <a:t>natancnost</a:t>
                      </a:r>
                      <a:r>
                        <a:rPr lang="sl-SI" sz="1100" b="1" dirty="0" smtClean="0">
                          <a:solidFill>
                            <a:srgbClr val="FF0000"/>
                          </a:solidFill>
                          <a:effectLst/>
                        </a:rPr>
                        <a:t> pri odjavah in prijavah</a:t>
                      </a:r>
                      <a:r>
                        <a:rPr lang="sl-SI" sz="1100" dirty="0" smtClean="0">
                          <a:effectLst/>
                        </a:rPr>
                        <a:t>, ko je otrok </a:t>
                      </a:r>
                      <a:r>
                        <a:rPr lang="sl-SI" sz="1100" dirty="0" err="1" smtClean="0">
                          <a:effectLst/>
                        </a:rPr>
                        <a:t>obcasno</a:t>
                      </a:r>
                      <a:r>
                        <a:rPr lang="sl-SI" sz="1100" dirty="0" smtClean="0">
                          <a:effectLst/>
                        </a:rPr>
                        <a:t> prijavljen na zajtrk in popoldansko malico.</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111807">
                <a:tc>
                  <a:txBody>
                    <a:bodyPr/>
                    <a:lstStyle/>
                    <a:p>
                      <a:pPr algn="l"/>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348571">
                <a:tc>
                  <a:txBody>
                    <a:bodyPr/>
                    <a:lstStyle/>
                    <a:p>
                      <a:pPr algn="l"/>
                      <a:r>
                        <a:rPr lang="sl-SI" sz="1100" dirty="0" smtClean="0">
                          <a:effectLst/>
                        </a:rPr>
                        <a:t>V letošnjem letu je imel otrok stalne pripombe nad kosili. Vse sem jemala z rezervo, saj se zavedam, da je to le njegova zgodba. Je pa večkrat izjavil, da ni dobil še, če je želel, da je šel od kosila večkrat tudi lačen in da precej hrane ni okusne. Morda v razmislek.</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69650">
                <a:tc>
                  <a:txBody>
                    <a:bodyPr/>
                    <a:lstStyle/>
                    <a:p>
                      <a:pPr algn="l"/>
                      <a:r>
                        <a:rPr lang="sl-SI" sz="1100" dirty="0" smtClean="0">
                          <a:effectLst/>
                        </a:rPr>
                        <a:t>Menim, da bi otroci, ki so v višjih razredih morali imeti možnost dobiti </a:t>
                      </a:r>
                      <a:r>
                        <a:rPr lang="sl-SI" sz="1100" b="1" dirty="0" smtClean="0">
                          <a:solidFill>
                            <a:srgbClr val="FF0000"/>
                          </a:solidFill>
                          <a:effectLst/>
                        </a:rPr>
                        <a:t>večje porcije obrokov</a:t>
                      </a:r>
                      <a:r>
                        <a:rPr lang="sl-SI" sz="1100" dirty="0" smtClean="0">
                          <a:effectLst/>
                        </a:rPr>
                        <a:t>, saj v letih, ko se pričnejo bolj razvijati potrebujejo tudi večje obroke hrane (tu imam v mislih predvsem fante od 12. Leta naprej)</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427494">
                <a:tc>
                  <a:txBody>
                    <a:bodyPr/>
                    <a:lstStyle/>
                    <a:p>
                      <a:pPr algn="l"/>
                      <a:r>
                        <a:rPr lang="sl-SI" sz="1100" dirty="0" smtClean="0">
                          <a:effectLst/>
                        </a:rPr>
                        <a:t>Hči prevečkrat pride domov lačna, ampak ne zato, ker hrana ne bi bila dobra, ampak zato, ker je obrok premajhen. Otrok šestega in devetega razreda ne poje enako, kot tudi ne otrok prvega in petega razreda. Kako lačni gredo pa fantje od kosila pa raje ne razmišljam. Razmislite o drugačni delitvi kosil. Drugače pa uspešno še naprej.</a:t>
                      </a:r>
                      <a:endParaRPr lang="sl-SI" sz="1100" dirty="0">
                        <a:effectLst/>
                      </a:endParaRPr>
                    </a:p>
                  </a:txBody>
                  <a:tcPr marL="13172" marR="13172" marT="13172" marB="13172"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596663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teri razred obiskuje vaš otrok? (n = 90)"/>
          <p:cNvPicPr>
            <a:picLocks noChangeAspect="1"/>
          </p:cNvPicPr>
          <p:nvPr/>
        </p:nvPicPr>
        <p:blipFill rotWithShape="1">
          <a:blip r:embed="rId2"/>
          <a:srcRect l="4151" t="4745" r="4350" b="4588"/>
          <a:stretch/>
        </p:blipFill>
        <p:spPr>
          <a:xfrm>
            <a:off x="299030" y="1476374"/>
            <a:ext cx="8355439" cy="3104754"/>
          </a:xfrm>
          <a:prstGeom prst="rect">
            <a:avLst/>
          </a:prstGeom>
        </p:spPr>
      </p:pic>
      <p:sp>
        <p:nvSpPr>
          <p:cNvPr id="2" name="PoljeZBesedilom 1"/>
          <p:cNvSpPr txBox="1"/>
          <p:nvPr/>
        </p:nvSpPr>
        <p:spPr>
          <a:xfrm>
            <a:off x="1619250" y="381000"/>
            <a:ext cx="5715000" cy="461665"/>
          </a:xfrm>
          <a:prstGeom prst="rect">
            <a:avLst/>
          </a:prstGeom>
          <a:noFill/>
        </p:spPr>
        <p:txBody>
          <a:bodyPr wrap="square" rtlCol="0">
            <a:spAutoFit/>
          </a:bodyPr>
          <a:lstStyle/>
          <a:p>
            <a:pPr lvl="0" indent="0" algn="ctr" fontAlgn="base"/>
            <a:r>
              <a:rPr sz="2400" b="1" i="0" u="none" strike="noStrike" dirty="0" err="1">
                <a:solidFill>
                  <a:srgbClr val="000000"/>
                </a:solidFill>
                <a:latin typeface="Calibri"/>
              </a:rPr>
              <a:t>Kateri</a:t>
            </a:r>
            <a:r>
              <a:rPr sz="2400" b="1" i="0" u="none" strike="noStrike" dirty="0">
                <a:solidFill>
                  <a:srgbClr val="000000"/>
                </a:solidFill>
                <a:latin typeface="Calibri"/>
              </a:rPr>
              <a:t> </a:t>
            </a:r>
            <a:r>
              <a:rPr sz="2400" b="1" i="0" u="none" strike="noStrike" dirty="0" err="1">
                <a:solidFill>
                  <a:srgbClr val="000000"/>
                </a:solidFill>
                <a:latin typeface="Calibri"/>
              </a:rPr>
              <a:t>razred</a:t>
            </a:r>
            <a:r>
              <a:rPr sz="2400" b="1" i="0" u="none" strike="noStrike" dirty="0">
                <a:solidFill>
                  <a:srgbClr val="000000"/>
                </a:solidFill>
                <a:latin typeface="Calibri"/>
              </a:rPr>
              <a:t> </a:t>
            </a:r>
            <a:r>
              <a:rPr sz="2400" b="1" i="0" u="none" strike="noStrike" dirty="0" err="1">
                <a:solidFill>
                  <a:srgbClr val="000000"/>
                </a:solidFill>
                <a:latin typeface="Calibri"/>
              </a:rPr>
              <a:t>obiskuje</a:t>
            </a:r>
            <a:r>
              <a:rPr sz="2400" b="1" i="0" u="none" strike="noStrike" dirty="0">
                <a:solidFill>
                  <a:srgbClr val="000000"/>
                </a:solidFill>
                <a:latin typeface="Calibri"/>
              </a:rPr>
              <a:t> </a:t>
            </a:r>
            <a:r>
              <a:rPr sz="2400" b="1" i="0" u="none" strike="noStrike" dirty="0" err="1">
                <a:solidFill>
                  <a:srgbClr val="000000"/>
                </a:solidFill>
                <a:latin typeface="Calibri"/>
              </a:rPr>
              <a:t>vaš</a:t>
            </a:r>
            <a:r>
              <a:rPr sz="2400" b="1" i="0" u="none" strike="noStrike" dirty="0">
                <a:solidFill>
                  <a:srgbClr val="000000"/>
                </a:solidFill>
                <a:latin typeface="Calibri"/>
              </a:rPr>
              <a:t> </a:t>
            </a:r>
            <a:r>
              <a:rPr sz="2400" b="1" i="0" u="none" strike="noStrike" dirty="0" err="1">
                <a:solidFill>
                  <a:srgbClr val="000000"/>
                </a:solidFill>
                <a:latin typeface="Calibri"/>
              </a:rPr>
              <a:t>otrok</a:t>
            </a:r>
            <a:r>
              <a:rPr sz="2400" b="1" i="0" u="none" strike="noStrike" dirty="0">
                <a:solidFill>
                  <a:srgbClr val="000000"/>
                </a:solidFill>
                <a:latin typeface="Calibri"/>
              </a:rPr>
              <a:t>? (n = 90)</a:t>
            </a:r>
          </a:p>
        </p:txBody>
      </p:sp>
      <p:sp>
        <p:nvSpPr>
          <p:cNvPr id="5" name="PoljeZBesedilom 4"/>
          <p:cNvSpPr txBox="1"/>
          <p:nvPr/>
        </p:nvSpPr>
        <p:spPr>
          <a:xfrm>
            <a:off x="611560" y="4859868"/>
            <a:ext cx="8136904" cy="646331"/>
          </a:xfrm>
          <a:prstGeom prst="rect">
            <a:avLst/>
          </a:prstGeom>
          <a:noFill/>
        </p:spPr>
        <p:txBody>
          <a:bodyPr wrap="square" rtlCol="0">
            <a:spAutoFit/>
          </a:bodyPr>
          <a:lstStyle/>
          <a:p>
            <a:r>
              <a:rPr lang="sl-SI" dirty="0" smtClean="0"/>
              <a:t>Na anketo se je odzvalo največ staršev učencev, ki so obiskovali 5. razred in najmanj staršev učencev, ki so obiskovali 4 in 8. razred.</a:t>
            </a:r>
            <a:endParaRPr lang="sl-SI"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terega spola je vaš otrok? (n = 90)"/>
          <p:cNvPicPr>
            <a:picLocks noChangeAspect="1"/>
          </p:cNvPicPr>
          <p:nvPr/>
        </p:nvPicPr>
        <p:blipFill rotWithShape="1">
          <a:blip r:embed="rId2"/>
          <a:srcRect l="30353" t="5498" r="32015" b="4626"/>
          <a:stretch/>
        </p:blipFill>
        <p:spPr>
          <a:xfrm>
            <a:off x="2091155" y="1143000"/>
            <a:ext cx="4771189" cy="3988300"/>
          </a:xfrm>
          <a:prstGeom prst="rect">
            <a:avLst/>
          </a:prstGeom>
        </p:spPr>
      </p:pic>
      <p:sp>
        <p:nvSpPr>
          <p:cNvPr id="2" name="PoljeZBesedilom 1"/>
          <p:cNvSpPr txBox="1"/>
          <p:nvPr/>
        </p:nvSpPr>
        <p:spPr>
          <a:xfrm>
            <a:off x="1619250" y="381000"/>
            <a:ext cx="5715000" cy="400110"/>
          </a:xfrm>
          <a:prstGeom prst="rect">
            <a:avLst/>
          </a:prstGeom>
          <a:noFill/>
        </p:spPr>
        <p:txBody>
          <a:bodyPr wrap="square" rtlCol="0">
            <a:spAutoFit/>
          </a:bodyPr>
          <a:lstStyle/>
          <a:p>
            <a:pPr lvl="0" indent="0" algn="ctr" fontAlgn="base"/>
            <a:r>
              <a:rPr sz="2000" b="1" i="0" u="none" strike="noStrike">
                <a:solidFill>
                  <a:srgbClr val="000000"/>
                </a:solidFill>
                <a:latin typeface="Calibri"/>
              </a:rPr>
              <a:t>Katerega spola je vaš otrok? (n = 90)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ste seznanjeni s šolskim jedilnikom? (n = 90)"/>
          <p:cNvPicPr>
            <a:picLocks noChangeAspect="1"/>
          </p:cNvPicPr>
          <p:nvPr/>
        </p:nvPicPr>
        <p:blipFill rotWithShape="1">
          <a:blip r:embed="rId2"/>
          <a:srcRect l="27906" t="10492" r="28987" b="6623"/>
          <a:stretch/>
        </p:blipFill>
        <p:spPr>
          <a:xfrm>
            <a:off x="1772991" y="1143000"/>
            <a:ext cx="5407517" cy="3639110"/>
          </a:xfrm>
          <a:prstGeom prst="rect">
            <a:avLst/>
          </a:prstGeom>
        </p:spPr>
      </p:pic>
      <p:sp>
        <p:nvSpPr>
          <p:cNvPr id="2" name="PoljeZBesedilom 1"/>
          <p:cNvSpPr txBox="1"/>
          <p:nvPr/>
        </p:nvSpPr>
        <p:spPr>
          <a:xfrm>
            <a:off x="1619250" y="381000"/>
            <a:ext cx="5833070" cy="400110"/>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ste</a:t>
            </a:r>
            <a:r>
              <a:rPr sz="2000" b="1" i="0" u="none" strike="noStrike" dirty="0">
                <a:solidFill>
                  <a:srgbClr val="000000"/>
                </a:solidFill>
                <a:latin typeface="Calibri"/>
              </a:rPr>
              <a:t> </a:t>
            </a:r>
            <a:r>
              <a:rPr sz="2000" b="1" i="0" u="none" strike="noStrike" dirty="0" err="1">
                <a:solidFill>
                  <a:srgbClr val="000000"/>
                </a:solidFill>
                <a:latin typeface="Calibri"/>
              </a:rPr>
              <a:t>seznanjeni</a:t>
            </a:r>
            <a:r>
              <a:rPr sz="2000" b="1" i="0" u="none" strike="noStrike" dirty="0">
                <a:solidFill>
                  <a:srgbClr val="000000"/>
                </a:solidFill>
                <a:latin typeface="Calibri"/>
              </a:rPr>
              <a:t> s </a:t>
            </a:r>
            <a:r>
              <a:rPr sz="2000" b="1" i="0" u="none" strike="noStrike" dirty="0" err="1">
                <a:solidFill>
                  <a:srgbClr val="000000"/>
                </a:solidFill>
                <a:latin typeface="Calibri"/>
              </a:rPr>
              <a:t>šolskim</a:t>
            </a:r>
            <a:r>
              <a:rPr sz="2000" b="1" i="0" u="none" strike="noStrike" dirty="0">
                <a:solidFill>
                  <a:srgbClr val="000000"/>
                </a:solidFill>
                <a:latin typeface="Calibri"/>
              </a:rPr>
              <a:t> </a:t>
            </a:r>
            <a:r>
              <a:rPr sz="2000" b="1" i="0" u="none" strike="noStrike" dirty="0" err="1">
                <a:solidFill>
                  <a:srgbClr val="000000"/>
                </a:solidFill>
                <a:latin typeface="Calibri"/>
              </a:rPr>
              <a:t>jedilnikom</a:t>
            </a:r>
            <a:r>
              <a:rPr sz="2000" b="1" i="0" u="none" strike="noStrike" dirty="0">
                <a:solidFill>
                  <a:srgbClr val="000000"/>
                </a:solidFill>
                <a:latin typeface="Calibri"/>
              </a:rPr>
              <a:t>? (n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r>
              <a:rPr lang="sl-SI" dirty="0" smtClean="0"/>
              <a:t>Večina staršev je seznanjenih s šolskim jedilnikom, ki je objavljen na šolski spletni strani in na oglasni deski šole.</a:t>
            </a:r>
            <a:endParaRPr lang="sl-S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pred odhodom v šolo vaš otrok zajtrkuje? (n = 90)"/>
          <p:cNvPicPr>
            <a:picLocks noChangeAspect="1"/>
          </p:cNvPicPr>
          <p:nvPr/>
        </p:nvPicPr>
        <p:blipFill rotWithShape="1">
          <a:blip r:embed="rId2"/>
          <a:srcRect l="34174" t="4668" r="14797" b="4366"/>
          <a:stretch/>
        </p:blipFill>
        <p:spPr>
          <a:xfrm>
            <a:off x="1619250" y="1196752"/>
            <a:ext cx="5542686" cy="3087706"/>
          </a:xfrm>
          <a:prstGeom prst="rect">
            <a:avLst/>
          </a:prstGeom>
        </p:spPr>
      </p:pic>
      <p:sp>
        <p:nvSpPr>
          <p:cNvPr id="2" name="PoljeZBesedilom 1"/>
          <p:cNvSpPr txBox="1"/>
          <p:nvPr/>
        </p:nvSpPr>
        <p:spPr>
          <a:xfrm>
            <a:off x="1619250" y="381000"/>
            <a:ext cx="6121102" cy="400110"/>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pred</a:t>
            </a:r>
            <a:r>
              <a:rPr sz="2000" b="1" i="0" u="none" strike="noStrike" dirty="0">
                <a:solidFill>
                  <a:srgbClr val="000000"/>
                </a:solidFill>
                <a:latin typeface="Calibri"/>
              </a:rPr>
              <a:t> </a:t>
            </a:r>
            <a:r>
              <a:rPr sz="2000" b="1" i="0" u="none" strike="noStrike" dirty="0" err="1">
                <a:solidFill>
                  <a:srgbClr val="000000"/>
                </a:solidFill>
                <a:latin typeface="Calibri"/>
              </a:rPr>
              <a:t>odhodom</a:t>
            </a:r>
            <a:r>
              <a:rPr sz="2000" b="1" i="0" u="none" strike="noStrike" dirty="0">
                <a:solidFill>
                  <a:srgbClr val="000000"/>
                </a:solidFill>
                <a:latin typeface="Calibri"/>
              </a:rPr>
              <a:t> v </a:t>
            </a:r>
            <a:r>
              <a:rPr sz="2000" b="1" i="0" u="none" strike="noStrike" dirty="0" err="1">
                <a:solidFill>
                  <a:srgbClr val="000000"/>
                </a:solidFill>
                <a:latin typeface="Calibri"/>
              </a:rPr>
              <a:t>šolo</a:t>
            </a:r>
            <a:r>
              <a:rPr sz="2000" b="1" i="0" u="none" strike="noStrike" dirty="0">
                <a:solidFill>
                  <a:srgbClr val="000000"/>
                </a:solidFill>
                <a:latin typeface="Calibri"/>
              </a:rPr>
              <a:t> </a:t>
            </a:r>
            <a:r>
              <a:rPr sz="2000" b="1" i="0" u="none" strike="noStrike" dirty="0" err="1">
                <a:solidFill>
                  <a:srgbClr val="000000"/>
                </a:solidFill>
                <a:latin typeface="Calibri"/>
              </a:rPr>
              <a:t>vaš</a:t>
            </a:r>
            <a:r>
              <a:rPr sz="2000" b="1" i="0" u="none" strike="noStrike" dirty="0">
                <a:solidFill>
                  <a:srgbClr val="000000"/>
                </a:solidFill>
                <a:latin typeface="Calibri"/>
              </a:rPr>
              <a:t> </a:t>
            </a:r>
            <a:r>
              <a:rPr sz="2000" b="1" i="0" u="none" strike="noStrike" dirty="0" err="1">
                <a:solidFill>
                  <a:srgbClr val="000000"/>
                </a:solidFill>
                <a:latin typeface="Calibri"/>
              </a:rPr>
              <a:t>otrok</a:t>
            </a:r>
            <a:r>
              <a:rPr sz="2000" b="1" i="0" u="none" strike="noStrike" dirty="0">
                <a:solidFill>
                  <a:srgbClr val="000000"/>
                </a:solidFill>
                <a:latin typeface="Calibri"/>
              </a:rPr>
              <a:t> </a:t>
            </a:r>
            <a:r>
              <a:rPr sz="2000" b="1" i="0" u="none" strike="noStrike" dirty="0" err="1">
                <a:solidFill>
                  <a:srgbClr val="000000"/>
                </a:solidFill>
                <a:latin typeface="Calibri"/>
              </a:rPr>
              <a:t>zajtrkuje</a:t>
            </a:r>
            <a:r>
              <a:rPr sz="2000" b="1" i="0" u="none" strike="noStrike" dirty="0">
                <a:solidFill>
                  <a:srgbClr val="000000"/>
                </a:solidFill>
                <a:latin typeface="Calibri"/>
              </a:rPr>
              <a:t>? (n = 90)</a:t>
            </a:r>
          </a:p>
        </p:txBody>
      </p:sp>
      <p:sp>
        <p:nvSpPr>
          <p:cNvPr id="4" name="PoljeZBesedilom 3"/>
          <p:cNvSpPr txBox="1"/>
          <p:nvPr/>
        </p:nvSpPr>
        <p:spPr>
          <a:xfrm>
            <a:off x="611560" y="4725144"/>
            <a:ext cx="8136904" cy="646331"/>
          </a:xfrm>
          <a:prstGeom prst="rect">
            <a:avLst/>
          </a:prstGeom>
          <a:noFill/>
        </p:spPr>
        <p:txBody>
          <a:bodyPr wrap="square" rtlCol="0">
            <a:spAutoFit/>
          </a:bodyPr>
          <a:lstStyle/>
          <a:p>
            <a:r>
              <a:rPr lang="sl-SI" dirty="0" smtClean="0"/>
              <a:t>Tretjina učencev vsak dan zajtrkuje, občasno pa dve petini. Pred odhodom v šolo ne zajtrkuje manj kot četrtina učencev.</a:t>
            </a:r>
            <a:endParaRPr lang="sl-SI"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vaš otrok malico poje? (n = 90)"/>
          <p:cNvPicPr>
            <a:picLocks noChangeAspect="1"/>
          </p:cNvPicPr>
          <p:nvPr/>
        </p:nvPicPr>
        <p:blipFill rotWithShape="1">
          <a:blip r:embed="rId2"/>
          <a:srcRect l="32682" t="8769" r="7550" b="6602"/>
          <a:stretch/>
        </p:blipFill>
        <p:spPr>
          <a:xfrm>
            <a:off x="1187624" y="1268760"/>
            <a:ext cx="6757253" cy="2990052"/>
          </a:xfrm>
          <a:prstGeom prst="rect">
            <a:avLst/>
          </a:prstGeom>
        </p:spPr>
      </p:pic>
      <p:sp>
        <p:nvSpPr>
          <p:cNvPr id="2" name="PoljeZBesedilom 1"/>
          <p:cNvSpPr txBox="1"/>
          <p:nvPr/>
        </p:nvSpPr>
        <p:spPr>
          <a:xfrm>
            <a:off x="1619250" y="381000"/>
            <a:ext cx="5715000" cy="400110"/>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vaš</a:t>
            </a:r>
            <a:r>
              <a:rPr sz="2000" b="1" i="0" u="none" strike="noStrike" dirty="0">
                <a:solidFill>
                  <a:srgbClr val="000000"/>
                </a:solidFill>
                <a:latin typeface="Calibri"/>
              </a:rPr>
              <a:t> </a:t>
            </a:r>
            <a:r>
              <a:rPr sz="2000" b="1" i="0" u="none" strike="noStrike" dirty="0" err="1">
                <a:solidFill>
                  <a:srgbClr val="000000"/>
                </a:solidFill>
                <a:latin typeface="Calibri"/>
              </a:rPr>
              <a:t>otrok</a:t>
            </a:r>
            <a:r>
              <a:rPr sz="2000" b="1" i="0" u="none" strike="noStrike" dirty="0">
                <a:solidFill>
                  <a:srgbClr val="000000"/>
                </a:solidFill>
                <a:latin typeface="Calibri"/>
              </a:rPr>
              <a:t> </a:t>
            </a:r>
            <a:r>
              <a:rPr sz="2000" b="1" i="0" u="none" strike="noStrike" dirty="0" err="1">
                <a:solidFill>
                  <a:srgbClr val="000000"/>
                </a:solidFill>
                <a:latin typeface="Calibri"/>
              </a:rPr>
              <a:t>malico</a:t>
            </a:r>
            <a:r>
              <a:rPr sz="2000" b="1" i="0" u="none" strike="noStrike" dirty="0">
                <a:solidFill>
                  <a:srgbClr val="000000"/>
                </a:solidFill>
                <a:latin typeface="Calibri"/>
              </a:rPr>
              <a:t> </a:t>
            </a:r>
            <a:r>
              <a:rPr sz="2000" b="1" i="0" u="none" strike="noStrike" dirty="0" err="1">
                <a:solidFill>
                  <a:srgbClr val="000000"/>
                </a:solidFill>
                <a:latin typeface="Calibri"/>
              </a:rPr>
              <a:t>poje</a:t>
            </a:r>
            <a:r>
              <a:rPr sz="2000" b="1" i="0" u="none" strike="noStrike" dirty="0">
                <a:solidFill>
                  <a:srgbClr val="000000"/>
                </a:solidFill>
                <a:latin typeface="Calibri"/>
              </a:rPr>
              <a:t>? (n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r>
              <a:rPr lang="sl-SI" dirty="0" smtClean="0"/>
              <a:t>Malo manj kot polovica naših učencev vedno ali skoraj vedno poje malico. Manj kot desetina jo poje včasih, za nekaj posameznikov pa starši ne poznajo odgovora.</a:t>
            </a:r>
            <a:endParaRPr lang="sl-S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Ste s kakovostjo malice zadovoljni? (n = 90)"/>
          <p:cNvPicPr>
            <a:picLocks noChangeAspect="1"/>
          </p:cNvPicPr>
          <p:nvPr/>
        </p:nvPicPr>
        <p:blipFill rotWithShape="1">
          <a:blip r:embed="rId2"/>
          <a:srcRect l="27441" t="14486" r="29219" b="4626"/>
          <a:stretch/>
        </p:blipFill>
        <p:spPr>
          <a:xfrm>
            <a:off x="2161825" y="1412776"/>
            <a:ext cx="4629850" cy="3024336"/>
          </a:xfrm>
          <a:prstGeom prst="rect">
            <a:avLst/>
          </a:prstGeom>
        </p:spPr>
      </p:pic>
      <p:sp>
        <p:nvSpPr>
          <p:cNvPr id="2" name="PoljeZBesedilom 1"/>
          <p:cNvSpPr txBox="1"/>
          <p:nvPr/>
        </p:nvSpPr>
        <p:spPr>
          <a:xfrm>
            <a:off x="1619250" y="381000"/>
            <a:ext cx="5715000" cy="400110"/>
          </a:xfrm>
          <a:prstGeom prst="rect">
            <a:avLst/>
          </a:prstGeom>
          <a:noFill/>
        </p:spPr>
        <p:txBody>
          <a:bodyPr wrap="square" rtlCol="0">
            <a:spAutoFit/>
          </a:bodyPr>
          <a:lstStyle/>
          <a:p>
            <a:pPr lvl="0" indent="0" algn="ctr" fontAlgn="base"/>
            <a:r>
              <a:rPr sz="2000" b="1" i="0" u="none" strike="noStrike" dirty="0" err="1">
                <a:solidFill>
                  <a:srgbClr val="000000"/>
                </a:solidFill>
                <a:latin typeface="Calibri"/>
              </a:rPr>
              <a:t>Ste</a:t>
            </a:r>
            <a:r>
              <a:rPr sz="2000" b="1" i="0" u="none" strike="noStrike" dirty="0">
                <a:solidFill>
                  <a:srgbClr val="000000"/>
                </a:solidFill>
                <a:latin typeface="Calibri"/>
              </a:rPr>
              <a:t> s </a:t>
            </a:r>
            <a:r>
              <a:rPr sz="2000" b="1" i="0" u="none" strike="noStrike" dirty="0" err="1">
                <a:solidFill>
                  <a:srgbClr val="000000"/>
                </a:solidFill>
                <a:latin typeface="Calibri"/>
              </a:rPr>
              <a:t>kakovostjo</a:t>
            </a:r>
            <a:r>
              <a:rPr sz="2000" b="1" i="0" u="none" strike="noStrike" dirty="0">
                <a:solidFill>
                  <a:srgbClr val="000000"/>
                </a:solidFill>
                <a:latin typeface="Calibri"/>
              </a:rPr>
              <a:t> malice </a:t>
            </a:r>
            <a:r>
              <a:rPr sz="2000" b="1" i="0" u="none" strike="noStrike" dirty="0" err="1">
                <a:solidFill>
                  <a:srgbClr val="000000"/>
                </a:solidFill>
                <a:latin typeface="Calibri"/>
              </a:rPr>
              <a:t>zadovoljni</a:t>
            </a:r>
            <a:r>
              <a:rPr sz="2000" b="1" i="0" u="none" strike="noStrike" dirty="0">
                <a:solidFill>
                  <a:srgbClr val="000000"/>
                </a:solidFill>
                <a:latin typeface="Calibri"/>
              </a:rPr>
              <a:t>? (n = 90)</a:t>
            </a:r>
          </a:p>
        </p:txBody>
      </p:sp>
      <p:sp>
        <p:nvSpPr>
          <p:cNvPr id="4" name="PoljeZBesedilom 3"/>
          <p:cNvSpPr txBox="1"/>
          <p:nvPr/>
        </p:nvSpPr>
        <p:spPr>
          <a:xfrm>
            <a:off x="611560" y="4693036"/>
            <a:ext cx="8136904" cy="369332"/>
          </a:xfrm>
          <a:prstGeom prst="rect">
            <a:avLst/>
          </a:prstGeom>
          <a:noFill/>
        </p:spPr>
        <p:txBody>
          <a:bodyPr wrap="square" rtlCol="0">
            <a:spAutoFit/>
          </a:bodyPr>
          <a:lstStyle/>
          <a:p>
            <a:pPr algn="ctr"/>
            <a:r>
              <a:rPr lang="sl-SI" dirty="0" smtClean="0"/>
              <a:t>Večina staršev je  zadovoljnih s kakovostjo malice.</a:t>
            </a:r>
            <a:endParaRPr lang="sl-SI"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vaš otrok kosilo poje? (n = 90)"/>
          <p:cNvPicPr>
            <a:picLocks noChangeAspect="1"/>
          </p:cNvPicPr>
          <p:nvPr/>
        </p:nvPicPr>
        <p:blipFill rotWithShape="1">
          <a:blip r:embed="rId2"/>
          <a:srcRect l="29886" t="6532" r="14774" b="4365"/>
          <a:stretch/>
        </p:blipFill>
        <p:spPr>
          <a:xfrm>
            <a:off x="1274868" y="1143000"/>
            <a:ext cx="6403763" cy="3222104"/>
          </a:xfrm>
          <a:prstGeom prst="rect">
            <a:avLst/>
          </a:prstGeom>
        </p:spPr>
      </p:pic>
      <p:sp>
        <p:nvSpPr>
          <p:cNvPr id="2" name="PoljeZBesedilom 1"/>
          <p:cNvSpPr txBox="1"/>
          <p:nvPr/>
        </p:nvSpPr>
        <p:spPr>
          <a:xfrm>
            <a:off x="1619250" y="381000"/>
            <a:ext cx="5715000" cy="400110"/>
          </a:xfrm>
          <a:prstGeom prst="rect">
            <a:avLst/>
          </a:prstGeom>
          <a:noFill/>
        </p:spPr>
        <p:txBody>
          <a:bodyPr wrap="square" rtlCol="0">
            <a:spAutoFit/>
          </a:bodyPr>
          <a:lstStyle/>
          <a:p>
            <a:pPr lvl="0" indent="0" algn="ctr" fontAlgn="base"/>
            <a:r>
              <a:rPr sz="2000" b="1" i="0" u="none" strike="noStrike" dirty="0">
                <a:solidFill>
                  <a:srgbClr val="000000"/>
                </a:solidFill>
                <a:latin typeface="Calibri"/>
              </a:rPr>
              <a:t>Ali </a:t>
            </a:r>
            <a:r>
              <a:rPr sz="2000" b="1" i="0" u="none" strike="noStrike" dirty="0" err="1">
                <a:solidFill>
                  <a:srgbClr val="000000"/>
                </a:solidFill>
                <a:latin typeface="Calibri"/>
              </a:rPr>
              <a:t>vaš</a:t>
            </a:r>
            <a:r>
              <a:rPr sz="2000" b="1" i="0" u="none" strike="noStrike" dirty="0">
                <a:solidFill>
                  <a:srgbClr val="000000"/>
                </a:solidFill>
                <a:latin typeface="Calibri"/>
              </a:rPr>
              <a:t> </a:t>
            </a:r>
            <a:r>
              <a:rPr sz="2000" b="1" i="0" u="none" strike="noStrike" dirty="0" err="1">
                <a:solidFill>
                  <a:srgbClr val="000000"/>
                </a:solidFill>
                <a:latin typeface="Calibri"/>
              </a:rPr>
              <a:t>otrok</a:t>
            </a:r>
            <a:r>
              <a:rPr sz="2000" b="1" i="0" u="none" strike="noStrike" dirty="0">
                <a:solidFill>
                  <a:srgbClr val="000000"/>
                </a:solidFill>
                <a:latin typeface="Calibri"/>
              </a:rPr>
              <a:t> </a:t>
            </a:r>
            <a:r>
              <a:rPr sz="2000" b="1" i="0" u="none" strike="noStrike" dirty="0" err="1">
                <a:solidFill>
                  <a:srgbClr val="000000"/>
                </a:solidFill>
                <a:latin typeface="Calibri"/>
              </a:rPr>
              <a:t>kosilo</a:t>
            </a:r>
            <a:r>
              <a:rPr sz="2000" b="1" i="0" u="none" strike="noStrike" dirty="0">
                <a:solidFill>
                  <a:srgbClr val="000000"/>
                </a:solidFill>
                <a:latin typeface="Calibri"/>
              </a:rPr>
              <a:t> </a:t>
            </a:r>
            <a:r>
              <a:rPr sz="2000" b="1" i="0" u="none" strike="noStrike" dirty="0" err="1">
                <a:solidFill>
                  <a:srgbClr val="000000"/>
                </a:solidFill>
                <a:latin typeface="Calibri"/>
              </a:rPr>
              <a:t>poje</a:t>
            </a:r>
            <a:r>
              <a:rPr sz="2000" b="1" i="0" u="none" strike="noStrike" dirty="0">
                <a:solidFill>
                  <a:srgbClr val="000000"/>
                </a:solidFill>
                <a:latin typeface="Calibri"/>
              </a:rPr>
              <a:t>? (n = 90)</a:t>
            </a:r>
          </a:p>
        </p:txBody>
      </p:sp>
      <p:sp>
        <p:nvSpPr>
          <p:cNvPr id="4" name="PoljeZBesedilom 3"/>
          <p:cNvSpPr txBox="1"/>
          <p:nvPr/>
        </p:nvSpPr>
        <p:spPr>
          <a:xfrm>
            <a:off x="611560" y="4693036"/>
            <a:ext cx="8136904" cy="646331"/>
          </a:xfrm>
          <a:prstGeom prst="rect">
            <a:avLst/>
          </a:prstGeom>
          <a:noFill/>
        </p:spPr>
        <p:txBody>
          <a:bodyPr wrap="square" rtlCol="0">
            <a:spAutoFit/>
          </a:bodyPr>
          <a:lstStyle/>
          <a:p>
            <a:r>
              <a:rPr lang="sl-SI" dirty="0" smtClean="0"/>
              <a:t>Tretjina učencev vedno poje kosilo, dve petini pa skoraj vedno. Včasih ga poje malo več kot desetina, nekateri starši pa s tem niso seznanjeni.</a:t>
            </a:r>
            <a:endParaRPr lang="sl-SI"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Ste s kakovostjo kosila zadovoljni? (n = 90)"/>
          <p:cNvPicPr>
            <a:picLocks noChangeAspect="1"/>
          </p:cNvPicPr>
          <p:nvPr/>
        </p:nvPicPr>
        <p:blipFill rotWithShape="1">
          <a:blip r:embed="rId2"/>
          <a:srcRect l="30237" t="5414" r="13125" b="5856"/>
          <a:stretch/>
        </p:blipFill>
        <p:spPr>
          <a:xfrm>
            <a:off x="611560" y="980728"/>
            <a:ext cx="6859113" cy="3357984"/>
          </a:xfrm>
          <a:prstGeom prst="rect">
            <a:avLst/>
          </a:prstGeom>
        </p:spPr>
      </p:pic>
      <p:sp>
        <p:nvSpPr>
          <p:cNvPr id="2" name="PoljeZBesedilom 1"/>
          <p:cNvSpPr txBox="1"/>
          <p:nvPr/>
        </p:nvSpPr>
        <p:spPr>
          <a:xfrm>
            <a:off x="1619250" y="381000"/>
            <a:ext cx="5715000" cy="400110"/>
          </a:xfrm>
          <a:prstGeom prst="rect">
            <a:avLst/>
          </a:prstGeom>
          <a:noFill/>
        </p:spPr>
        <p:txBody>
          <a:bodyPr wrap="square" rtlCol="0">
            <a:spAutoFit/>
          </a:bodyPr>
          <a:lstStyle/>
          <a:p>
            <a:pPr lvl="0" indent="0" algn="ctr" fontAlgn="base"/>
            <a:r>
              <a:rPr sz="2000" b="1" i="0" u="none" strike="noStrike">
                <a:solidFill>
                  <a:srgbClr val="000000"/>
                </a:solidFill>
                <a:latin typeface="Calibri"/>
              </a:rPr>
              <a:t>Ste s kakovostjo kosila zadovoljni? (n = 90)</a:t>
            </a:r>
          </a:p>
        </p:txBody>
      </p:sp>
      <p:sp>
        <p:nvSpPr>
          <p:cNvPr id="4" name="PoljeZBesedilom 3"/>
          <p:cNvSpPr txBox="1"/>
          <p:nvPr/>
        </p:nvSpPr>
        <p:spPr>
          <a:xfrm>
            <a:off x="611560" y="4693036"/>
            <a:ext cx="8136904" cy="369332"/>
          </a:xfrm>
          <a:prstGeom prst="rect">
            <a:avLst/>
          </a:prstGeom>
          <a:noFill/>
        </p:spPr>
        <p:txBody>
          <a:bodyPr wrap="square" rtlCol="0">
            <a:spAutoFit/>
          </a:bodyPr>
          <a:lstStyle/>
          <a:p>
            <a:pPr algn="ctr"/>
            <a:r>
              <a:rPr lang="sl-SI" dirty="0" smtClean="0"/>
              <a:t>Tri četrtine staršev meni, da so s šolskim kosilom zadovoljni.</a:t>
            </a:r>
            <a:endParaRPr lang="sl-SI"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 ?????"/>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 ?????"/>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1199</Words>
  <Application>Microsoft Office PowerPoint</Application>
  <PresentationFormat>Diaprojekcija na zaslonu (4:3)</PresentationFormat>
  <Paragraphs>51</Paragraphs>
  <Slides>15</Slides>
  <Notes>0</Notes>
  <HiddenSlides>0</HiddenSlides>
  <MMClips>0</MMClips>
  <ScaleCrop>false</ScaleCrop>
  <HeadingPairs>
    <vt:vector size="4" baseType="variant">
      <vt:variant>
        <vt:lpstr>Tema</vt:lpstr>
      </vt:variant>
      <vt:variant>
        <vt:i4>1</vt:i4>
      </vt:variant>
      <vt:variant>
        <vt:lpstr>Naslovi diapozitivov</vt:lpstr>
      </vt:variant>
      <vt:variant>
        <vt:i4>15</vt:i4>
      </vt:variant>
    </vt:vector>
  </HeadingPairs>
  <TitlesOfParts>
    <vt:vector size="16" baseType="lpstr">
      <vt:lpstr>Office Theme</vt:lpstr>
      <vt:lpstr>ANALIZA SPLETNE ANKETE  O ZADOVOLJSTVU  S ŠOLSKO PREHRANO</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Bi nam želeli sporočiti še kaj?</vt:lpstr>
      <vt:lpstr>PowerPointova predstavitev</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Izvoz</dc:title>
  <dc:subject>PPT Izvoz</dc:subject>
  <dc:creator>1ka</dc:creator>
  <cp:keywords>office 2007 openxml php</cp:keywords>
  <dc:description>PPT Izvoz grafov</dc:description>
  <cp:lastModifiedBy>Uporabnik</cp:lastModifiedBy>
  <cp:revision>9</cp:revision>
  <dcterms:created xsi:type="dcterms:W3CDTF">2015-08-20T05:54:15Z</dcterms:created>
  <dcterms:modified xsi:type="dcterms:W3CDTF">2015-08-20T17:26:16Z</dcterms:modified>
  <cp:category>PPT Izvoz grafov</cp:category>
</cp:coreProperties>
</file>