
<file path=[Content_Types].xml><?xml version="1.0" encoding="utf-8"?>
<Types xmlns="http://schemas.openxmlformats.org/package/2006/content-types">
  <Default Extension="2a0b46a2361d0cfa8193176790ac0c17" ContentType="image/png"/>
  <Default Extension="454ad3de92be76e2f294929647ba5453" ContentType="image/png"/>
  <Default Extension="72bdfdae188559386912ba33d749b652" ContentType="image/png"/>
  <Default Extension="65ad2a0c971ec81e35f8001203de1db7" ContentType="image/png"/>
  <Default Extension="a7eea7aa5cc07b4d3783247ec7922473" ContentType="image/png"/>
  <Default Extension="89aa5cc306395dc30dfe948b26da59aa" ContentType="image/png"/>
  <Default Extension="rels" ContentType="application/vnd.openxmlformats-package.relationships+xml"/>
  <Default Extension="xml" ContentType="application/xml"/>
  <Default Extension="b6755255c2a5e262c8226701cc314546" ContentType="image/png"/>
  <Default Extension="f2cc59638f5ebd445eddd239c5ee21fd" ContentType="image/png"/>
  <Default Extension="2c87ffb59e52b3610b083d0950640c0c" ContentType="image/png"/>
  <Default Extension="03528e77d7238768bc161ece0d09859b" ContentType="image/png"/>
  <Default Extension="cfd51fb20389b8d595685168e75ea537" ContentType="image/png"/>
  <Default Extension="41593cb65f31782d0664a4ff126639bc"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8" r:id="rId2"/>
    <p:sldId id="256" r:id="rId3"/>
    <p:sldId id="257" r:id="rId4"/>
    <p:sldId id="258" r:id="rId5"/>
    <p:sldId id="259" r:id="rId6"/>
    <p:sldId id="260" r:id="rId7"/>
    <p:sldId id="261" r:id="rId8"/>
    <p:sldId id="262" r:id="rId9"/>
    <p:sldId id="263" r:id="rId10"/>
    <p:sldId id="264" r:id="rId11"/>
    <p:sldId id="265" r:id="rId12"/>
    <p:sldId id="266" r:id="rId13"/>
    <p:sldId id="267" r:id="rId14"/>
    <p:sldId id="270" r:id="rId15"/>
    <p:sldId id="269" r:id="rId1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0DA8BB-0D18-469F-8022-DD923457DE3A}" type="datetimeFigureOut">
              <a:rPr lang="nl-BE" smtClean="0"/>
              <a:t>20/08/2015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Date Placeholder 4"/>
          <p:cNvSpPr>
            <a:spLocks noGrp="1"/>
          </p:cNvSpPr>
          <p:nvPr>
            <p:ph type="dt" sz="half" idx="10"/>
          </p:nvPr>
        </p:nvSpPr>
        <p:spPr/>
        <p:txBody>
          <a:bodyPr/>
          <a:lstStyle/>
          <a:p>
            <a:fld id="{6F0DA8BB-0D18-469F-8022-DD923457DE3A}" type="datetimeFigureOut">
              <a:rPr lang="nl-BE" smtClean="0"/>
              <a:t>20/08/2015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7" name="Date Placeholder 6"/>
          <p:cNvSpPr>
            <a:spLocks noGrp="1"/>
          </p:cNvSpPr>
          <p:nvPr>
            <p:ph type="dt" sz="half" idx="10"/>
          </p:nvPr>
        </p:nvSpPr>
        <p:spPr/>
        <p:txBody>
          <a:bodyPr/>
          <a:lstStyle/>
          <a:p>
            <a:fld id="{6F0DA8BB-0D18-469F-8022-DD923457DE3A}" type="datetimeFigureOut">
              <a:rPr lang="nl-BE" smtClean="0"/>
              <a:t>20/08/2015</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Date Placeholder 2"/>
          <p:cNvSpPr>
            <a:spLocks noGrp="1"/>
          </p:cNvSpPr>
          <p:nvPr>
            <p:ph type="dt" sz="half" idx="10"/>
          </p:nvPr>
        </p:nvSpPr>
        <p:spPr/>
        <p:txBody>
          <a:bodyPr/>
          <a:lstStyle/>
          <a:p>
            <a:fld id="{6F0DA8BB-0D18-469F-8022-DD923457DE3A}" type="datetimeFigureOut">
              <a:rPr lang="nl-BE" smtClean="0"/>
              <a:t>20/08/2015</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DA8BB-0D18-469F-8022-DD923457DE3A}" type="datetimeFigureOut">
              <a:rPr lang="nl-BE" smtClean="0"/>
              <a:t>20/08/2015</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DA8BB-0D18-469F-8022-DD923457DE3A}" type="datetimeFigureOut">
              <a:rPr lang="nl-BE" smtClean="0"/>
              <a:t>20/08/2015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DA8BB-0D18-469F-8022-DD923457DE3A}" type="datetimeFigureOut">
              <a:rPr lang="nl-BE" smtClean="0"/>
              <a:t>20/08/2015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30DBB-9FD5-43E7-88F1-55A569E9525E}" type="datetimeFigureOut">
              <a:rPr lang="nl-BE" smtClean="0"/>
              <a:t>20/08/2015</a:t>
            </a:fld>
            <a:endParaRPr lang="nl-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36665-E7E9-4861-9ADF-F11A47CBAD79}" type="slidenum">
              <a:rPr lang="nl-BE" smtClean="0"/>
              <a:t>‹#›</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454ad3de92be76e2f294929647ba5453"/><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2c87ffb59e52b3610b083d0950640c0c"/><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41593cb65f31782d0664a4ff126639bc"/><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cfd51fb20389b8d595685168e75ea537"/><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a7eea7aa5cc07b4d3783247ec7922473"/><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2a0b46a2361d0cfa8193176790ac0c17"/><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b6755255c2a5e262c8226701cc314546"/><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89aa5cc306395dc30dfe948b26da59aa"/><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f2cc59638f5ebd445eddd239c5ee21fd"/><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72bdfdae188559386912ba33d749b652"/><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03528e77d7238768bc161ece0d09859b"/><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65ad2a0c971ec81e35f8001203de1db7"/><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83568" y="836712"/>
            <a:ext cx="8136904" cy="2880320"/>
          </a:xfrm>
        </p:spPr>
        <p:txBody>
          <a:bodyPr>
            <a:normAutofit/>
          </a:bodyPr>
          <a:lstStyle/>
          <a:p>
            <a:r>
              <a:rPr lang="sl-SI" dirty="0" smtClean="0">
                <a:solidFill>
                  <a:srgbClr val="FF0000"/>
                </a:solidFill>
              </a:rPr>
              <a:t>ANALIZA SPLETNE ANKETE </a:t>
            </a:r>
            <a:br>
              <a:rPr lang="sl-SI" dirty="0" smtClean="0">
                <a:solidFill>
                  <a:srgbClr val="FF0000"/>
                </a:solidFill>
              </a:rPr>
            </a:br>
            <a:r>
              <a:rPr lang="sl-SI" dirty="0" smtClean="0">
                <a:solidFill>
                  <a:srgbClr val="FF0000"/>
                </a:solidFill>
              </a:rPr>
              <a:t>O ZADOVOLJSTVU </a:t>
            </a:r>
            <a:br>
              <a:rPr lang="sl-SI" dirty="0" smtClean="0">
                <a:solidFill>
                  <a:srgbClr val="FF0000"/>
                </a:solidFill>
              </a:rPr>
            </a:br>
            <a:r>
              <a:rPr lang="sl-SI" dirty="0" smtClean="0">
                <a:solidFill>
                  <a:srgbClr val="FF0000"/>
                </a:solidFill>
              </a:rPr>
              <a:t>S ŠOLSKO PREHRANO</a:t>
            </a:r>
            <a:endParaRPr lang="sl-SI" dirty="0">
              <a:solidFill>
                <a:srgbClr val="FF0000"/>
              </a:solidFill>
            </a:endParaRPr>
          </a:p>
        </p:txBody>
      </p:sp>
      <p:sp>
        <p:nvSpPr>
          <p:cNvPr id="3" name="Podnaslov 2"/>
          <p:cNvSpPr>
            <a:spLocks noGrp="1"/>
          </p:cNvSpPr>
          <p:nvPr>
            <p:ph type="subTitle" idx="1"/>
          </p:nvPr>
        </p:nvSpPr>
        <p:spPr/>
        <p:txBody>
          <a:bodyPr/>
          <a:lstStyle/>
          <a:p>
            <a:r>
              <a:rPr lang="sl-SI" dirty="0" smtClean="0">
                <a:solidFill>
                  <a:schemeClr val="tx1"/>
                </a:solidFill>
              </a:rPr>
              <a:t>UČENCI od 4. do 9. razreda</a:t>
            </a:r>
          </a:p>
          <a:p>
            <a:r>
              <a:rPr lang="sl-SI" dirty="0" smtClean="0">
                <a:solidFill>
                  <a:schemeClr val="tx1"/>
                </a:solidFill>
              </a:rPr>
              <a:t>(N = 206)</a:t>
            </a:r>
            <a:endParaRPr lang="sl-SI" dirty="0">
              <a:solidFill>
                <a:schemeClr val="tx1"/>
              </a:solidFill>
            </a:endParaRPr>
          </a:p>
        </p:txBody>
      </p:sp>
    </p:spTree>
    <p:extLst>
      <p:ext uri="{BB962C8B-B14F-4D97-AF65-F5344CB8AC3E}">
        <p14:creationId xmlns:p14="http://schemas.microsoft.com/office/powerpoint/2010/main" val="1578972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hart" descr="KATERA ŽIVILA SO TI PRI ŠOLSKI MALICI NAJBOLJ VŠEČ?  (n = 197)"/>
          <p:cNvPicPr>
            <a:picLocks noChangeAspect="1"/>
          </p:cNvPicPr>
          <p:nvPr/>
        </p:nvPicPr>
        <p:blipFill rotWithShape="1">
          <a:blip r:embed="rId2"/>
          <a:srcRect l="5305" t="4231" r="6967" b="2782"/>
          <a:stretch/>
        </p:blipFill>
        <p:spPr>
          <a:xfrm>
            <a:off x="1118585" y="1268759"/>
            <a:ext cx="6837791" cy="3895633"/>
          </a:xfrm>
          <a:prstGeom prst="rect">
            <a:avLst/>
          </a:prstGeom>
        </p:spPr>
      </p:pic>
      <p:sp>
        <p:nvSpPr>
          <p:cNvPr id="2" name="PoljeZBesedilom 1"/>
          <p:cNvSpPr txBox="1"/>
          <p:nvPr/>
        </p:nvSpPr>
        <p:spPr>
          <a:xfrm>
            <a:off x="1619250" y="381000"/>
            <a:ext cx="5715000" cy="762000"/>
          </a:xfrm>
          <a:prstGeom prst="rect">
            <a:avLst/>
          </a:prstGeom>
          <a:noFill/>
        </p:spPr>
        <p:txBody>
          <a:bodyPr wrap="square" rtlCol="0">
            <a:spAutoFit/>
          </a:bodyPr>
          <a:lstStyle/>
          <a:p>
            <a:pPr lvl="0" indent="0" algn="ctr" fontAlgn="base"/>
            <a:r>
              <a:rPr sz="1600" b="1" i="0" u="none" strike="noStrike">
                <a:solidFill>
                  <a:srgbClr val="000000"/>
                </a:solidFill>
                <a:latin typeface="Calibri"/>
              </a:rPr>
              <a:t>KATERA ŽIVILA SO TI PRI ŠOLSKI MALICI NAJBOLJ VŠEČ?  (n = 197)</a:t>
            </a:r>
          </a:p>
        </p:txBody>
      </p:sp>
      <p:sp>
        <p:nvSpPr>
          <p:cNvPr id="3" name="PoljeZBesedilom 2"/>
          <p:cNvSpPr txBox="1"/>
          <p:nvPr/>
        </p:nvSpPr>
        <p:spPr>
          <a:xfrm>
            <a:off x="1619250" y="857250"/>
            <a:ext cx="5715000" cy="285750"/>
          </a:xfrm>
          <a:prstGeom prst="rect">
            <a:avLst/>
          </a:prstGeom>
          <a:noFill/>
        </p:spPr>
        <p:txBody>
          <a:bodyPr wrap="square" rtlCol="0">
            <a:spAutoFit/>
          </a:bodyPr>
          <a:lstStyle/>
          <a:p>
            <a:pPr lvl="0" indent="0" algn="ctr" fontAlgn="base"/>
            <a:r>
              <a:rPr sz="1200" b="0" i="0" u="none" strike="noStrike">
                <a:solidFill>
                  <a:srgbClr val="000000"/>
                </a:solidFill>
                <a:latin typeface="Calibri"/>
              </a:rPr>
              <a:t>Možnih je več odgovorov</a:t>
            </a:r>
          </a:p>
        </p:txBody>
      </p:sp>
      <p:sp>
        <p:nvSpPr>
          <p:cNvPr id="5" name="PoljeZBesedilom 4"/>
          <p:cNvSpPr txBox="1"/>
          <p:nvPr/>
        </p:nvSpPr>
        <p:spPr>
          <a:xfrm>
            <a:off x="804342" y="5373216"/>
            <a:ext cx="7344816" cy="646331"/>
          </a:xfrm>
          <a:prstGeom prst="rect">
            <a:avLst/>
          </a:prstGeom>
          <a:noFill/>
        </p:spPr>
        <p:txBody>
          <a:bodyPr wrap="square" rtlCol="0">
            <a:spAutoFit/>
          </a:bodyPr>
          <a:lstStyle/>
          <a:p>
            <a:r>
              <a:rPr lang="sl-SI" dirty="0" smtClean="0"/>
              <a:t>Malo manj kot polovica učencev je za najbolj priljubljeno malico izbrala pizzo in sendvič. Sledijo hrenovke, jogurt, tople jedi…</a:t>
            </a:r>
            <a:endParaRPr lang="sl-SI"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KAJ NAJPOGOSTEJE PIJEŠ, KO SI ŽEJEN? (n = 197)"/>
          <p:cNvPicPr>
            <a:picLocks noChangeAspect="1"/>
          </p:cNvPicPr>
          <p:nvPr/>
        </p:nvPicPr>
        <p:blipFill rotWithShape="1">
          <a:blip r:embed="rId2"/>
          <a:srcRect l="14741" t="5414" r="11977" b="5483"/>
          <a:stretch/>
        </p:blipFill>
        <p:spPr>
          <a:xfrm>
            <a:off x="1247731" y="1143000"/>
            <a:ext cx="6774334" cy="2574032"/>
          </a:xfrm>
          <a:prstGeom prst="rect">
            <a:avLst/>
          </a:prstGeom>
        </p:spPr>
      </p:pic>
      <p:sp>
        <p:nvSpPr>
          <p:cNvPr id="2" name="PoljeZBesedilom 1"/>
          <p:cNvSpPr txBox="1"/>
          <p:nvPr/>
        </p:nvSpPr>
        <p:spPr>
          <a:xfrm>
            <a:off x="1619250" y="381000"/>
            <a:ext cx="5715000" cy="762000"/>
          </a:xfrm>
          <a:prstGeom prst="rect">
            <a:avLst/>
          </a:prstGeom>
          <a:noFill/>
        </p:spPr>
        <p:txBody>
          <a:bodyPr wrap="square" rtlCol="0">
            <a:spAutoFit/>
          </a:bodyPr>
          <a:lstStyle/>
          <a:p>
            <a:pPr lvl="0" indent="0" algn="ctr" fontAlgn="base"/>
            <a:r>
              <a:rPr sz="1600" b="1" i="0" u="none" strike="noStrike">
                <a:solidFill>
                  <a:srgbClr val="000000"/>
                </a:solidFill>
                <a:latin typeface="Calibri"/>
              </a:rPr>
              <a:t>KAJ NAJPOGOSTEJE PIJEŠ, KO SI ŽEJEN? (n = 197)</a:t>
            </a:r>
          </a:p>
        </p:txBody>
      </p:sp>
      <p:sp>
        <p:nvSpPr>
          <p:cNvPr id="4" name="PoljeZBesedilom 3"/>
          <p:cNvSpPr txBox="1"/>
          <p:nvPr/>
        </p:nvSpPr>
        <p:spPr>
          <a:xfrm>
            <a:off x="890482" y="4077072"/>
            <a:ext cx="7488832" cy="646331"/>
          </a:xfrm>
          <a:prstGeom prst="rect">
            <a:avLst/>
          </a:prstGeom>
          <a:noFill/>
        </p:spPr>
        <p:txBody>
          <a:bodyPr wrap="square" rtlCol="0">
            <a:spAutoFit/>
          </a:bodyPr>
          <a:lstStyle/>
          <a:p>
            <a:r>
              <a:rPr lang="sl-SI" dirty="0" smtClean="0"/>
              <a:t>Manj kot tri četrtine učencev najpogosteje pije vodo, drugi pijejo sadne sokove in druge pijače. Najmanj jih za žejo pije gazirane pijače.</a:t>
            </a:r>
            <a:endParaRPr lang="sl-SI"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SI ZADOVOLJEN S ŠOLSKO MALICO? (n = 197)"/>
          <p:cNvPicPr>
            <a:picLocks noChangeAspect="1"/>
          </p:cNvPicPr>
          <p:nvPr/>
        </p:nvPicPr>
        <p:blipFill rotWithShape="1">
          <a:blip r:embed="rId2"/>
          <a:srcRect l="17771" t="8634" r="11744" b="6736"/>
          <a:stretch/>
        </p:blipFill>
        <p:spPr>
          <a:xfrm>
            <a:off x="467544" y="1158037"/>
            <a:ext cx="7201419" cy="2702020"/>
          </a:xfrm>
          <a:prstGeom prst="rect">
            <a:avLst/>
          </a:prstGeom>
        </p:spPr>
      </p:pic>
      <p:sp>
        <p:nvSpPr>
          <p:cNvPr id="2" name="PoljeZBesedilom 1"/>
          <p:cNvSpPr txBox="1"/>
          <p:nvPr/>
        </p:nvSpPr>
        <p:spPr>
          <a:xfrm>
            <a:off x="1619250" y="381000"/>
            <a:ext cx="5715000" cy="762000"/>
          </a:xfrm>
          <a:prstGeom prst="rect">
            <a:avLst/>
          </a:prstGeom>
          <a:noFill/>
        </p:spPr>
        <p:txBody>
          <a:bodyPr wrap="square" rtlCol="0">
            <a:spAutoFit/>
          </a:bodyPr>
          <a:lstStyle/>
          <a:p>
            <a:pPr lvl="0" indent="0" algn="ctr" fontAlgn="base"/>
            <a:r>
              <a:rPr sz="1600" b="1" i="0" u="none" strike="noStrike">
                <a:solidFill>
                  <a:srgbClr val="000000"/>
                </a:solidFill>
                <a:latin typeface="Calibri"/>
              </a:rPr>
              <a:t>ALI SI ZADOVOLJEN S ŠOLSKO MALICO? (n = 197)</a:t>
            </a:r>
          </a:p>
        </p:txBody>
      </p:sp>
      <p:sp>
        <p:nvSpPr>
          <p:cNvPr id="6" name="PoljeZBesedilom 5"/>
          <p:cNvSpPr txBox="1"/>
          <p:nvPr/>
        </p:nvSpPr>
        <p:spPr>
          <a:xfrm>
            <a:off x="755576" y="4293096"/>
            <a:ext cx="7776864" cy="369332"/>
          </a:xfrm>
          <a:prstGeom prst="rect">
            <a:avLst/>
          </a:prstGeom>
          <a:noFill/>
        </p:spPr>
        <p:txBody>
          <a:bodyPr wrap="square" rtlCol="0">
            <a:spAutoFit/>
          </a:bodyPr>
          <a:lstStyle/>
          <a:p>
            <a:r>
              <a:rPr lang="sl-SI" dirty="0" smtClean="0"/>
              <a:t>Manj kot polovica je zadovoljnih s šolsko malico vendar je to odvisno od jedi.</a:t>
            </a:r>
            <a:endParaRPr lang="sl-SI"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SI ZADOVOLJEN S ŠOLSKIM KOSILOM? (n = 197)"/>
          <p:cNvPicPr>
            <a:picLocks noChangeAspect="1"/>
          </p:cNvPicPr>
          <p:nvPr/>
        </p:nvPicPr>
        <p:blipFill rotWithShape="1">
          <a:blip r:embed="rId2"/>
          <a:srcRect l="21499" t="6904" r="13125" b="5857"/>
          <a:stretch/>
        </p:blipFill>
        <p:spPr>
          <a:xfrm>
            <a:off x="1611600" y="1268760"/>
            <a:ext cx="6216458" cy="2592288"/>
          </a:xfrm>
          <a:prstGeom prst="rect">
            <a:avLst/>
          </a:prstGeom>
        </p:spPr>
      </p:pic>
      <p:sp>
        <p:nvSpPr>
          <p:cNvPr id="2" name="PoljeZBesedilom 1"/>
          <p:cNvSpPr txBox="1"/>
          <p:nvPr/>
        </p:nvSpPr>
        <p:spPr>
          <a:xfrm>
            <a:off x="1619250" y="381000"/>
            <a:ext cx="5715000" cy="762000"/>
          </a:xfrm>
          <a:prstGeom prst="rect">
            <a:avLst/>
          </a:prstGeom>
          <a:noFill/>
        </p:spPr>
        <p:txBody>
          <a:bodyPr wrap="square" rtlCol="0">
            <a:spAutoFit/>
          </a:bodyPr>
          <a:lstStyle/>
          <a:p>
            <a:pPr lvl="0" indent="0" algn="ctr" fontAlgn="base"/>
            <a:r>
              <a:rPr sz="1600" b="1" i="0" u="none" strike="noStrike">
                <a:solidFill>
                  <a:srgbClr val="000000"/>
                </a:solidFill>
                <a:latin typeface="Calibri"/>
              </a:rPr>
              <a:t>ALI SI ZADOVOLJEN S ŠOLSKIM KOSILOM? (n = 197)</a:t>
            </a:r>
          </a:p>
        </p:txBody>
      </p:sp>
      <p:sp>
        <p:nvSpPr>
          <p:cNvPr id="4" name="PoljeZBesedilom 3"/>
          <p:cNvSpPr txBox="1"/>
          <p:nvPr/>
        </p:nvSpPr>
        <p:spPr>
          <a:xfrm>
            <a:off x="755576" y="4293096"/>
            <a:ext cx="7776864" cy="369332"/>
          </a:xfrm>
          <a:prstGeom prst="rect">
            <a:avLst/>
          </a:prstGeom>
          <a:noFill/>
        </p:spPr>
        <p:txBody>
          <a:bodyPr wrap="square" rtlCol="0">
            <a:spAutoFit/>
          </a:bodyPr>
          <a:lstStyle/>
          <a:p>
            <a:r>
              <a:rPr lang="sl-SI" dirty="0" smtClean="0"/>
              <a:t>Manj kot tretjina je zadovoljnih s šolskim kosilom vendar je to odvisno od jedi.</a:t>
            </a:r>
            <a:endParaRPr lang="sl-SI"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txBox="1">
            <a:spLocks/>
          </p:cNvSpPr>
          <p:nvPr/>
        </p:nvSpPr>
        <p:spPr>
          <a:xfrm>
            <a:off x="685800" y="2130425"/>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b="1" smtClean="0"/>
              <a:t>Bi nam želeli sporočiti še kaj?</a:t>
            </a:r>
            <a:endParaRPr lang="sl-SI" dirty="0"/>
          </a:p>
        </p:txBody>
      </p:sp>
    </p:spTree>
    <p:extLst>
      <p:ext uri="{BB962C8B-B14F-4D97-AF65-F5344CB8AC3E}">
        <p14:creationId xmlns:p14="http://schemas.microsoft.com/office/powerpoint/2010/main" val="3382016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293069576"/>
              </p:ext>
            </p:extLst>
          </p:nvPr>
        </p:nvGraphicFramePr>
        <p:xfrm>
          <a:off x="1835697" y="116632"/>
          <a:ext cx="5976663" cy="6408720"/>
        </p:xfrm>
        <a:graphic>
          <a:graphicData uri="http://schemas.openxmlformats.org/drawingml/2006/table">
            <a:tbl>
              <a:tblPr/>
              <a:tblGrid>
                <a:gridCol w="5976663"/>
              </a:tblGrid>
              <a:tr h="278640">
                <a:tc>
                  <a:txBody>
                    <a:bodyPr/>
                    <a:lstStyle/>
                    <a:p>
                      <a:pPr algn="ctr"/>
                      <a:r>
                        <a:rPr lang="sl-SI" sz="1400" dirty="0" smtClean="0">
                          <a:effectLst/>
                        </a:rPr>
                        <a:t>Čim manj paštet in drugih čudnih namazov.</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r>
                        <a:rPr lang="sl-SI" sz="1400" dirty="0" smtClean="0">
                          <a:effectLst/>
                        </a:rPr>
                        <a:t>Večkrat burek, pica, </a:t>
                      </a:r>
                      <a:r>
                        <a:rPr lang="sl-SI" sz="1400" dirty="0" err="1" smtClean="0">
                          <a:effectLst/>
                        </a:rPr>
                        <a:t>hot</a:t>
                      </a:r>
                      <a:r>
                        <a:rPr lang="sl-SI" sz="1400" dirty="0" smtClean="0">
                          <a:effectLst/>
                        </a:rPr>
                        <a:t> dog, sendvič.</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sl-SI" sz="1400" dirty="0" smtClean="0">
                          <a:effectLst/>
                        </a:rPr>
                        <a:t>Veliko bolje bi bilo brez vegetarijanskega kosila in več mesa....</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sl-SI" sz="1400" dirty="0" smtClean="0">
                          <a:effectLst/>
                        </a:rPr>
                        <a:t>Za kosilo bi lahko imeli več hrane.</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r>
                        <a:rPr lang="sl-SI" sz="1400" dirty="0" smtClean="0">
                          <a:effectLst/>
                        </a:rPr>
                        <a:t>Malo več sladkega.</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it-IT" sz="1400" dirty="0" smtClean="0">
                          <a:effectLst/>
                        </a:rPr>
                        <a:t>Da ne bi </a:t>
                      </a:r>
                      <a:r>
                        <a:rPr lang="it-IT" sz="1400" dirty="0" err="1" smtClean="0">
                          <a:effectLst/>
                        </a:rPr>
                        <a:t>bilo</a:t>
                      </a:r>
                      <a:r>
                        <a:rPr lang="it-IT" sz="1400" dirty="0" smtClean="0">
                          <a:effectLst/>
                        </a:rPr>
                        <a:t> </a:t>
                      </a:r>
                      <a:r>
                        <a:rPr lang="it-IT" sz="1400" dirty="0" err="1" smtClean="0">
                          <a:effectLst/>
                        </a:rPr>
                        <a:t>več</a:t>
                      </a:r>
                      <a:r>
                        <a:rPr lang="it-IT" sz="1400" dirty="0" smtClean="0">
                          <a:effectLst/>
                        </a:rPr>
                        <a:t> </a:t>
                      </a:r>
                      <a:r>
                        <a:rPr lang="it-IT" sz="1400" dirty="0" err="1" smtClean="0">
                          <a:effectLst/>
                        </a:rPr>
                        <a:t>jajčnega</a:t>
                      </a:r>
                      <a:r>
                        <a:rPr lang="it-IT" sz="1400" dirty="0" smtClean="0">
                          <a:effectLst/>
                        </a:rPr>
                        <a:t> </a:t>
                      </a:r>
                      <a:r>
                        <a:rPr lang="it-IT" sz="1400" dirty="0" err="1" smtClean="0">
                          <a:effectLst/>
                        </a:rPr>
                        <a:t>namaza</a:t>
                      </a:r>
                      <a:r>
                        <a:rPr lang="sl-SI" sz="1400" dirty="0" smtClean="0">
                          <a:effectLst/>
                        </a:rPr>
                        <a:t>.</a:t>
                      </a:r>
                      <a:endParaRPr lang="it-IT"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r>
                        <a:rPr lang="pl-PL" sz="1400" dirty="0" smtClean="0">
                          <a:effectLst/>
                        </a:rPr>
                        <a:t>Šolske malice je velikokrat premalo; da bi se najedla.</a:t>
                      </a:r>
                      <a:endParaRPr lang="pl-PL"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pl-PL" sz="1400" dirty="0" smtClean="0">
                          <a:effectLst/>
                        </a:rPr>
                        <a:t>Da je prevečkrat za malico ribji namaz.</a:t>
                      </a:r>
                      <a:endParaRPr lang="pl-PL"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r>
                        <a:rPr lang="pl-PL" sz="1400" dirty="0" smtClean="0">
                          <a:effectLst/>
                        </a:rPr>
                        <a:t>Prevečkrat je na jedilniku pašteta.</a:t>
                      </a:r>
                      <a:endParaRPr lang="pl-PL"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pl-PL" sz="1400" dirty="0" smtClean="0">
                          <a:effectLst/>
                        </a:rPr>
                        <a:t>Vse je spasirano !!!!!!!!!!!!!!!! dobre jedi so premalokrat na jedilniku.</a:t>
                      </a:r>
                      <a:endParaRPr lang="pl-PL"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r>
                        <a:rPr lang="sl-SI" sz="1400" dirty="0" smtClean="0">
                          <a:effectLst/>
                        </a:rPr>
                        <a:t>Želim sporočiti to, da bi lahko bilo na jedilniku več hrenovk, pic, burekov itd.</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pl-PL" sz="1400" dirty="0" smtClean="0">
                          <a:effectLst/>
                        </a:rPr>
                        <a:t>Da je na jedilniku prevečkrat tunin namaz.</a:t>
                      </a:r>
                      <a:endParaRPr lang="pl-PL"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r>
                        <a:rPr lang="pt-BR" sz="1400" dirty="0" smtClean="0">
                          <a:effectLst/>
                        </a:rPr>
                        <a:t>Da je namesto soka voda</a:t>
                      </a:r>
                      <a:r>
                        <a:rPr lang="sl-SI" sz="1400" dirty="0" smtClean="0">
                          <a:effectLst/>
                        </a:rPr>
                        <a:t>.</a:t>
                      </a:r>
                      <a:endParaRPr lang="pt-BR"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sl-SI" sz="1400" dirty="0" smtClean="0">
                          <a:effectLst/>
                        </a:rPr>
                        <a:t>Da letos je bila pica enkrat v obliki sendviča. Dobra ideja.</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r>
                        <a:rPr lang="sl-SI" sz="1400" dirty="0" smtClean="0">
                          <a:effectLst/>
                        </a:rPr>
                        <a:t>Da bi bil za malico večkrat tudi </a:t>
                      </a:r>
                      <a:r>
                        <a:rPr lang="sl-SI" sz="1400" dirty="0" err="1" smtClean="0">
                          <a:effectLst/>
                        </a:rPr>
                        <a:t>hot</a:t>
                      </a:r>
                      <a:r>
                        <a:rPr lang="sl-SI" sz="1400" dirty="0" smtClean="0">
                          <a:effectLst/>
                        </a:rPr>
                        <a:t> dog.</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sl-SI" sz="1400" dirty="0" smtClean="0">
                          <a:effectLst/>
                        </a:rPr>
                        <a:t>Da je čaj zraven sendviča ali čokoladnega namaza.</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es-ES" sz="1400" dirty="0" smtClean="0">
                          <a:effectLst/>
                        </a:rPr>
                        <a:t>Malo več sadja pri malicah</a:t>
                      </a:r>
                      <a:r>
                        <a:rPr lang="sl-SI" sz="1400" dirty="0" smtClean="0">
                          <a:effectLst/>
                        </a:rPr>
                        <a:t>.</a:t>
                      </a:r>
                      <a:endParaRPr lang="es-ES"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r>
                        <a:rPr lang="sl-SI" sz="1400" dirty="0" smtClean="0">
                          <a:effectLst/>
                        </a:rPr>
                        <a:t>Želim se zahvalit kuharicam in kuharjem. In da je to zelo lepo od njih.</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sl-SI" sz="1400" dirty="0" smtClean="0">
                          <a:effectLst/>
                        </a:rPr>
                        <a:t>Da bi bil večkrat za jest burek, pizza, sendvič krof.</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r h="278640">
                <a:tc>
                  <a:txBody>
                    <a:bodyPr/>
                    <a:lstStyle/>
                    <a:p>
                      <a:pPr algn="ctr"/>
                      <a:r>
                        <a:rPr lang="sl-SI" sz="1400" dirty="0" smtClean="0">
                          <a:effectLst/>
                        </a:rPr>
                        <a:t>Večkrat pizza in burek.</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FFFFF"/>
                    </a:solidFill>
                  </a:tcPr>
                </a:tc>
              </a:tr>
              <a:tr h="278640">
                <a:tc>
                  <a:txBody>
                    <a:bodyPr/>
                    <a:lstStyle/>
                    <a:p>
                      <a:pPr algn="ctr"/>
                      <a:r>
                        <a:rPr lang="sl-SI" sz="1400" dirty="0" smtClean="0">
                          <a:effectLst/>
                        </a:rPr>
                        <a:t>Večkrat burek, pica, sokovi, </a:t>
                      </a:r>
                      <a:r>
                        <a:rPr lang="sl-SI" sz="1400" dirty="0" err="1" smtClean="0">
                          <a:effectLst/>
                        </a:rPr>
                        <a:t>hot</a:t>
                      </a:r>
                      <a:r>
                        <a:rPr lang="sl-SI" sz="1400" dirty="0" smtClean="0">
                          <a:effectLst/>
                        </a:rPr>
                        <a:t> dog, lazanja.</a:t>
                      </a:r>
                      <a:endParaRPr lang="sl-SI" sz="1400" dirty="0">
                        <a:effectLst/>
                      </a:endParaRPr>
                    </a:p>
                  </a:txBody>
                  <a:tcPr marL="22951" marR="22951" marT="22951" marB="22951" anchor="ctr">
                    <a:lnL w="9525" cap="flat" cmpd="sng" algn="ctr">
                      <a:solidFill>
                        <a:srgbClr val="C8C8C8"/>
                      </a:solidFill>
                      <a:prstDash val="solid"/>
                      <a:round/>
                      <a:headEnd type="none" w="med" len="med"/>
                      <a:tailEnd type="none" w="med" len="med"/>
                    </a:lnL>
                    <a:lnR w="9525" cap="flat" cmpd="sng" algn="ctr">
                      <a:solidFill>
                        <a:srgbClr val="C8C8C8"/>
                      </a:solidFill>
                      <a:prstDash val="solid"/>
                      <a:round/>
                      <a:headEnd type="none" w="med" len="med"/>
                      <a:tailEnd type="none" w="med" len="med"/>
                    </a:lnR>
                    <a:lnT w="9525" cap="flat" cmpd="sng" algn="ctr">
                      <a:solidFill>
                        <a:srgbClr val="C8C8C8"/>
                      </a:solidFill>
                      <a:prstDash val="solid"/>
                      <a:round/>
                      <a:headEnd type="none" w="med" len="med"/>
                      <a:tailEnd type="none" w="med" len="med"/>
                    </a:lnT>
                    <a:lnB w="9525" cap="flat" cmpd="sng" algn="ctr">
                      <a:solidFill>
                        <a:srgbClr val="C8C8C8"/>
                      </a:solidFill>
                      <a:prstDash val="solid"/>
                      <a:round/>
                      <a:headEnd type="none" w="med" len="med"/>
                      <a:tailEnd type="none" w="med" len="med"/>
                    </a:lnB>
                    <a:solidFill>
                      <a:srgbClr val="FBFBFA"/>
                    </a:solidFill>
                  </a:tcPr>
                </a:tc>
              </a:tr>
            </a:tbl>
          </a:graphicData>
        </a:graphic>
      </p:graphicFrame>
    </p:spTree>
    <p:extLst>
      <p:ext uri="{BB962C8B-B14F-4D97-AF65-F5344CB8AC3E}">
        <p14:creationId xmlns:p14="http://schemas.microsoft.com/office/powerpoint/2010/main" val="95475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ZAJTRKUJEŠ? (n = 206)"/>
          <p:cNvPicPr>
            <a:picLocks noChangeAspect="1"/>
          </p:cNvPicPr>
          <p:nvPr/>
        </p:nvPicPr>
        <p:blipFill rotWithShape="1">
          <a:blip r:embed="rId2"/>
          <a:srcRect l="14575" t="8000" r="7987" b="6065"/>
          <a:stretch/>
        </p:blipFill>
        <p:spPr>
          <a:xfrm>
            <a:off x="395535" y="1146198"/>
            <a:ext cx="8036253" cy="2786858"/>
          </a:xfrm>
          <a:prstGeom prst="rect">
            <a:avLst/>
          </a:prstGeom>
        </p:spPr>
      </p:pic>
      <p:sp>
        <p:nvSpPr>
          <p:cNvPr id="2" name="PoljeZBesedilom 1"/>
          <p:cNvSpPr txBox="1"/>
          <p:nvPr/>
        </p:nvSpPr>
        <p:spPr>
          <a:xfrm>
            <a:off x="1619250" y="381000"/>
            <a:ext cx="5715000" cy="762000"/>
          </a:xfrm>
          <a:prstGeom prst="rect">
            <a:avLst/>
          </a:prstGeom>
          <a:noFill/>
        </p:spPr>
        <p:txBody>
          <a:bodyPr wrap="square" rtlCol="0">
            <a:spAutoFit/>
          </a:bodyPr>
          <a:lstStyle/>
          <a:p>
            <a:pPr lvl="0" indent="0" algn="ctr" fontAlgn="base"/>
            <a:r>
              <a:rPr sz="1600" b="1" i="0" u="none" strike="noStrike" dirty="0">
                <a:solidFill>
                  <a:srgbClr val="000000"/>
                </a:solidFill>
                <a:latin typeface="Calibri"/>
              </a:rPr>
              <a:t>ALI ZAJTRKUJEŠ? (n = 206)</a:t>
            </a:r>
          </a:p>
        </p:txBody>
      </p:sp>
      <p:sp>
        <p:nvSpPr>
          <p:cNvPr id="4" name="PoljeZBesedilom 3"/>
          <p:cNvSpPr txBox="1"/>
          <p:nvPr/>
        </p:nvSpPr>
        <p:spPr>
          <a:xfrm>
            <a:off x="539552" y="4437112"/>
            <a:ext cx="8136904" cy="646331"/>
          </a:xfrm>
          <a:prstGeom prst="rect">
            <a:avLst/>
          </a:prstGeom>
          <a:noFill/>
        </p:spPr>
        <p:txBody>
          <a:bodyPr wrap="square" rtlCol="0">
            <a:spAutoFit/>
          </a:bodyPr>
          <a:lstStyle/>
          <a:p>
            <a:r>
              <a:rPr lang="sl-SI" dirty="0" smtClean="0"/>
              <a:t>Več kot dve petini učencev redno zajtrkuje, ena petina jih ne zajtrkuje, malo manj kot petina to počne samo ob vikendih. Občasno zajtrkuje desetina učencev.</a:t>
            </a:r>
            <a:endParaRPr lang="sl-SI"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ZAKAJ NE ZAJTRKUJEŠ REDNO?  (n = 41)"/>
          <p:cNvPicPr>
            <a:picLocks noChangeAspect="1"/>
          </p:cNvPicPr>
          <p:nvPr/>
        </p:nvPicPr>
        <p:blipFill rotWithShape="1">
          <a:blip r:embed="rId2"/>
          <a:srcRect l="12762" t="5786" r="14190" b="5111"/>
          <a:stretch/>
        </p:blipFill>
        <p:spPr>
          <a:xfrm>
            <a:off x="971600" y="1196752"/>
            <a:ext cx="6708155" cy="2557017"/>
          </a:xfrm>
          <a:prstGeom prst="rect">
            <a:avLst/>
          </a:prstGeom>
        </p:spPr>
      </p:pic>
      <p:sp>
        <p:nvSpPr>
          <p:cNvPr id="2" name="PoljeZBesedilom 1"/>
          <p:cNvSpPr txBox="1"/>
          <p:nvPr/>
        </p:nvSpPr>
        <p:spPr>
          <a:xfrm>
            <a:off x="1619250" y="381000"/>
            <a:ext cx="5715000" cy="762000"/>
          </a:xfrm>
          <a:prstGeom prst="rect">
            <a:avLst/>
          </a:prstGeom>
          <a:noFill/>
        </p:spPr>
        <p:txBody>
          <a:bodyPr wrap="square" rtlCol="0">
            <a:spAutoFit/>
          </a:bodyPr>
          <a:lstStyle/>
          <a:p>
            <a:pPr lvl="0" indent="0" algn="ctr" fontAlgn="base"/>
            <a:r>
              <a:rPr sz="1600" b="1" i="0" u="none" strike="noStrike">
                <a:solidFill>
                  <a:srgbClr val="000000"/>
                </a:solidFill>
                <a:latin typeface="Calibri"/>
              </a:rPr>
              <a:t>ZAKAJ NE ZAJTRKUJEŠ REDNO?  (n = 41)</a:t>
            </a:r>
          </a:p>
        </p:txBody>
      </p:sp>
      <p:sp>
        <p:nvSpPr>
          <p:cNvPr id="4" name="PoljeZBesedilom 3"/>
          <p:cNvSpPr txBox="1"/>
          <p:nvPr/>
        </p:nvSpPr>
        <p:spPr>
          <a:xfrm>
            <a:off x="467544" y="4293096"/>
            <a:ext cx="7992888" cy="923330"/>
          </a:xfrm>
          <a:prstGeom prst="rect">
            <a:avLst/>
          </a:prstGeom>
          <a:noFill/>
        </p:spPr>
        <p:txBody>
          <a:bodyPr wrap="square" rtlCol="0">
            <a:spAutoFit/>
          </a:bodyPr>
          <a:lstStyle/>
          <a:p>
            <a:r>
              <a:rPr lang="sl-SI" dirty="0" smtClean="0"/>
              <a:t>Več kot tri četrtine učencev navaja, da zjutraj ne morejo jesti, manj kot petina pa ne zajtrkuje, ker prepozno vstanejo in nimajo časa. Nekaj posameznikov pa pravi, da ne zajtrkujejo ker potem jedo v šoli.</a:t>
            </a:r>
            <a:endParaRPr lang="sl-S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KAJ OBIČAJNO ZAUŽIJEŠ ZA ZAJTRK MED TEDNOM? (Izberi tisti zajtrk, ki ga ješ najpogosteje.) (n = 206)"/>
          <p:cNvPicPr>
            <a:picLocks noChangeAspect="1"/>
          </p:cNvPicPr>
          <p:nvPr/>
        </p:nvPicPr>
        <p:blipFill rotWithShape="1">
          <a:blip r:embed="rId2"/>
          <a:srcRect l="4373" t="4918" r="11511" b="5153"/>
          <a:stretch/>
        </p:blipFill>
        <p:spPr>
          <a:xfrm>
            <a:off x="1072229" y="1143000"/>
            <a:ext cx="6992702" cy="3457610"/>
          </a:xfrm>
          <a:prstGeom prst="rect">
            <a:avLst/>
          </a:prstGeom>
        </p:spPr>
      </p:pic>
      <p:sp>
        <p:nvSpPr>
          <p:cNvPr id="2" name="PoljeZBesedilom 1"/>
          <p:cNvSpPr txBox="1"/>
          <p:nvPr/>
        </p:nvSpPr>
        <p:spPr>
          <a:xfrm>
            <a:off x="1619250" y="381000"/>
            <a:ext cx="5715000" cy="762000"/>
          </a:xfrm>
          <a:prstGeom prst="rect">
            <a:avLst/>
          </a:prstGeom>
          <a:noFill/>
        </p:spPr>
        <p:txBody>
          <a:bodyPr wrap="square" rtlCol="0">
            <a:spAutoFit/>
          </a:bodyPr>
          <a:lstStyle/>
          <a:p>
            <a:pPr lvl="0" indent="0" algn="ctr" fontAlgn="base"/>
            <a:r>
              <a:rPr sz="1600" b="1" i="0" u="none" strike="noStrike">
                <a:solidFill>
                  <a:srgbClr val="000000"/>
                </a:solidFill>
                <a:latin typeface="Calibri"/>
              </a:rPr>
              <a:t>KAJ OBIČAJNO ZAUŽIJEŠ ZA ZAJTRK MED TEDNOM? (Izberi tisti zajtrk, ki ga ješ najpogosteje.) (n = 206)</a:t>
            </a:r>
          </a:p>
        </p:txBody>
      </p:sp>
      <p:sp>
        <p:nvSpPr>
          <p:cNvPr id="4" name="PoljeZBesedilom 3"/>
          <p:cNvSpPr txBox="1"/>
          <p:nvPr/>
        </p:nvSpPr>
        <p:spPr>
          <a:xfrm>
            <a:off x="971600" y="4941168"/>
            <a:ext cx="7416824" cy="646331"/>
          </a:xfrm>
          <a:prstGeom prst="rect">
            <a:avLst/>
          </a:prstGeom>
          <a:noFill/>
        </p:spPr>
        <p:txBody>
          <a:bodyPr wrap="square" rtlCol="0">
            <a:spAutoFit/>
          </a:bodyPr>
          <a:lstStyle/>
          <a:p>
            <a:r>
              <a:rPr lang="sl-SI" dirty="0" smtClean="0"/>
              <a:t>Tretjina učencev zjutraj zaužije kruh in namaz, malo več kot četrtina pa </a:t>
            </a:r>
            <a:r>
              <a:rPr lang="sl-SI" dirty="0" err="1" smtClean="0"/>
              <a:t>žitarice</a:t>
            </a:r>
            <a:r>
              <a:rPr lang="sl-SI" dirty="0" smtClean="0"/>
              <a:t> z jogurtom ali mlekom ter sadje.</a:t>
            </a:r>
            <a:endParaRPr lang="sl-S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MENIŠ, DA JE PRI ŠOLSKIH OBROKIH PONUJENEGA DOVOLJ SADJA? (n = 206)"/>
          <p:cNvPicPr>
            <a:picLocks noChangeAspect="1"/>
          </p:cNvPicPr>
          <p:nvPr/>
        </p:nvPicPr>
        <p:blipFill rotWithShape="1">
          <a:blip r:embed="rId2"/>
          <a:srcRect l="4722" t="10880" r="7796" b="-7093"/>
          <a:stretch/>
        </p:blipFill>
        <p:spPr>
          <a:xfrm>
            <a:off x="1074196" y="1412776"/>
            <a:ext cx="7544863" cy="2711884"/>
          </a:xfrm>
          <a:prstGeom prst="rect">
            <a:avLst/>
          </a:prstGeom>
        </p:spPr>
      </p:pic>
      <p:sp>
        <p:nvSpPr>
          <p:cNvPr id="2" name="PoljeZBesedilom 1"/>
          <p:cNvSpPr txBox="1"/>
          <p:nvPr/>
        </p:nvSpPr>
        <p:spPr>
          <a:xfrm>
            <a:off x="1619250" y="381000"/>
            <a:ext cx="6121102" cy="584775"/>
          </a:xfrm>
          <a:prstGeom prst="rect">
            <a:avLst/>
          </a:prstGeom>
          <a:noFill/>
        </p:spPr>
        <p:txBody>
          <a:bodyPr wrap="square" rtlCol="0">
            <a:spAutoFit/>
          </a:bodyPr>
          <a:lstStyle/>
          <a:p>
            <a:pPr lvl="0" indent="0" algn="ctr" fontAlgn="base"/>
            <a:r>
              <a:rPr sz="1600" b="1" i="0" u="none" strike="noStrike" dirty="0">
                <a:solidFill>
                  <a:srgbClr val="000000"/>
                </a:solidFill>
                <a:latin typeface="Calibri"/>
              </a:rPr>
              <a:t>ALI MENIŠ, DA JE PRI ŠOLSKIH OBROKIH PONUJENEGA DOVOLJ SADJA? (n = 206)</a:t>
            </a:r>
          </a:p>
        </p:txBody>
      </p:sp>
      <p:sp>
        <p:nvSpPr>
          <p:cNvPr id="4" name="PoljeZBesedilom 3"/>
          <p:cNvSpPr txBox="1"/>
          <p:nvPr/>
        </p:nvSpPr>
        <p:spPr>
          <a:xfrm>
            <a:off x="539551" y="4365104"/>
            <a:ext cx="8079507" cy="646331"/>
          </a:xfrm>
          <a:prstGeom prst="rect">
            <a:avLst/>
          </a:prstGeom>
          <a:noFill/>
        </p:spPr>
        <p:txBody>
          <a:bodyPr wrap="square" rtlCol="0">
            <a:spAutoFit/>
          </a:bodyPr>
          <a:lstStyle/>
          <a:p>
            <a:r>
              <a:rPr lang="sl-SI" dirty="0" smtClean="0"/>
              <a:t>Štiri petine učencev meni, da je pri šolskih obrokih dovolj sadja, ena petina pa meni, da ga ni dovolj.</a:t>
            </a:r>
            <a:endParaRPr lang="sl-SI"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MENIŠ, DA JE V ŠOLI PREMALOKRAT NA JEDILNIKU PICA, BUREK, SENDVIČ… (1x mesečno)? (n = 206)"/>
          <p:cNvPicPr>
            <a:picLocks noChangeAspect="1"/>
          </p:cNvPicPr>
          <p:nvPr/>
        </p:nvPicPr>
        <p:blipFill rotWithShape="1">
          <a:blip r:embed="rId2"/>
          <a:srcRect l="4023" t="8496" r="17220" b="6955"/>
          <a:stretch/>
        </p:blipFill>
        <p:spPr>
          <a:xfrm>
            <a:off x="899592" y="1464816"/>
            <a:ext cx="7335592" cy="2756272"/>
          </a:xfrm>
          <a:prstGeom prst="rect">
            <a:avLst/>
          </a:prstGeom>
        </p:spPr>
      </p:pic>
      <p:sp>
        <p:nvSpPr>
          <p:cNvPr id="2" name="PoljeZBesedilom 1"/>
          <p:cNvSpPr txBox="1"/>
          <p:nvPr/>
        </p:nvSpPr>
        <p:spPr>
          <a:xfrm>
            <a:off x="1619250" y="381000"/>
            <a:ext cx="5715000" cy="762000"/>
          </a:xfrm>
          <a:prstGeom prst="rect">
            <a:avLst/>
          </a:prstGeom>
          <a:noFill/>
        </p:spPr>
        <p:txBody>
          <a:bodyPr wrap="square" rtlCol="0">
            <a:spAutoFit/>
          </a:bodyPr>
          <a:lstStyle/>
          <a:p>
            <a:pPr lvl="0" indent="0" algn="ctr" fontAlgn="base"/>
            <a:r>
              <a:rPr sz="1600" b="1" i="0" u="none" strike="noStrike">
                <a:solidFill>
                  <a:srgbClr val="000000"/>
                </a:solidFill>
                <a:latin typeface="Calibri"/>
              </a:rPr>
              <a:t>ALI MENIŠ, DA JE V ŠOLI PREMALOKRAT NA JEDILNIKU PICA, BUREK, SENDVIČ… (1x mesečno)? (n = 206)</a:t>
            </a:r>
          </a:p>
        </p:txBody>
      </p:sp>
      <p:sp>
        <p:nvSpPr>
          <p:cNvPr id="4" name="PoljeZBesedilom 3"/>
          <p:cNvSpPr txBox="1"/>
          <p:nvPr/>
        </p:nvSpPr>
        <p:spPr>
          <a:xfrm>
            <a:off x="755576" y="4725144"/>
            <a:ext cx="7704856" cy="646331"/>
          </a:xfrm>
          <a:prstGeom prst="rect">
            <a:avLst/>
          </a:prstGeom>
          <a:noFill/>
        </p:spPr>
        <p:txBody>
          <a:bodyPr wrap="square" rtlCol="0">
            <a:spAutoFit/>
          </a:bodyPr>
          <a:lstStyle/>
          <a:p>
            <a:r>
              <a:rPr lang="sl-SI" dirty="0" smtClean="0"/>
              <a:t>Malo manj kot dve tretjini učencev meni, da je pica premalokrat na jedilniku, več kor tretjina pa meni obratno.</a:t>
            </a:r>
            <a:endParaRPr lang="sl-SI"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TI JE VŠEČ, DA JE V ŠOLI ZA MALICO SLADKO PECIVO (ROGLJIČEK, NAVIHANČEK…)? (n = 197)"/>
          <p:cNvPicPr>
            <a:picLocks noChangeAspect="1"/>
          </p:cNvPicPr>
          <p:nvPr/>
        </p:nvPicPr>
        <p:blipFill rotWithShape="1">
          <a:blip r:embed="rId2"/>
          <a:srcRect l="18004" t="14154" r="12210" b="9285"/>
          <a:stretch/>
        </p:blipFill>
        <p:spPr>
          <a:xfrm>
            <a:off x="1331640" y="1340768"/>
            <a:ext cx="6410177" cy="2461336"/>
          </a:xfrm>
          <a:prstGeom prst="rect">
            <a:avLst/>
          </a:prstGeom>
        </p:spPr>
      </p:pic>
      <p:sp>
        <p:nvSpPr>
          <p:cNvPr id="2" name="PoljeZBesedilom 1"/>
          <p:cNvSpPr txBox="1"/>
          <p:nvPr/>
        </p:nvSpPr>
        <p:spPr>
          <a:xfrm>
            <a:off x="1619250" y="381000"/>
            <a:ext cx="5715000" cy="762000"/>
          </a:xfrm>
          <a:prstGeom prst="rect">
            <a:avLst/>
          </a:prstGeom>
          <a:noFill/>
        </p:spPr>
        <p:txBody>
          <a:bodyPr wrap="square" rtlCol="0">
            <a:spAutoFit/>
          </a:bodyPr>
          <a:lstStyle/>
          <a:p>
            <a:pPr lvl="0" indent="0" algn="ctr" fontAlgn="base"/>
            <a:r>
              <a:rPr sz="1600" b="1" i="0" u="none" strike="noStrike">
                <a:solidFill>
                  <a:srgbClr val="000000"/>
                </a:solidFill>
                <a:latin typeface="Calibri"/>
              </a:rPr>
              <a:t>TI JE VŠEČ, DA JE V ŠOLI ZA MALICO SLADKO PECIVO (ROGLJIČEK, NAVIHANČEK…)? (n = 197)</a:t>
            </a:r>
          </a:p>
        </p:txBody>
      </p:sp>
      <p:sp>
        <p:nvSpPr>
          <p:cNvPr id="4" name="PoljeZBesedilom 3"/>
          <p:cNvSpPr txBox="1"/>
          <p:nvPr/>
        </p:nvSpPr>
        <p:spPr>
          <a:xfrm>
            <a:off x="611560" y="4509120"/>
            <a:ext cx="7704856" cy="646331"/>
          </a:xfrm>
          <a:prstGeom prst="rect">
            <a:avLst/>
          </a:prstGeom>
          <a:noFill/>
        </p:spPr>
        <p:txBody>
          <a:bodyPr wrap="square" rtlCol="0">
            <a:spAutoFit/>
          </a:bodyPr>
          <a:lstStyle/>
          <a:p>
            <a:r>
              <a:rPr lang="sl-SI" dirty="0" smtClean="0"/>
              <a:t>Večini učencev je všeč sladko pecivo za malico, več kot desetini učencev pa taka malica ni všeč.</a:t>
            </a:r>
            <a:endParaRPr lang="sl-S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MENIŠ, DA JE V ŠOLI PREVEČKRAT NA JEDILNIKU PAŠTETA (2x mesečno)? (n = 197)"/>
          <p:cNvPicPr>
            <a:picLocks noChangeAspect="1"/>
          </p:cNvPicPr>
          <p:nvPr/>
        </p:nvPicPr>
        <p:blipFill rotWithShape="1">
          <a:blip r:embed="rId2"/>
          <a:srcRect l="14158" t="7277" r="10579" b="6975"/>
          <a:stretch/>
        </p:blipFill>
        <p:spPr>
          <a:xfrm>
            <a:off x="1331640" y="1340768"/>
            <a:ext cx="6273149" cy="2233474"/>
          </a:xfrm>
          <a:prstGeom prst="rect">
            <a:avLst/>
          </a:prstGeom>
        </p:spPr>
      </p:pic>
      <p:sp>
        <p:nvSpPr>
          <p:cNvPr id="2" name="PoljeZBesedilom 1"/>
          <p:cNvSpPr txBox="1"/>
          <p:nvPr/>
        </p:nvSpPr>
        <p:spPr>
          <a:xfrm>
            <a:off x="1619250" y="381000"/>
            <a:ext cx="6715125" cy="584775"/>
          </a:xfrm>
          <a:prstGeom prst="rect">
            <a:avLst/>
          </a:prstGeom>
          <a:noFill/>
        </p:spPr>
        <p:txBody>
          <a:bodyPr wrap="square" rtlCol="0">
            <a:spAutoFit/>
          </a:bodyPr>
          <a:lstStyle/>
          <a:p>
            <a:pPr lvl="0" indent="0" algn="ctr" fontAlgn="base"/>
            <a:r>
              <a:rPr sz="1600" b="1" i="0" u="none" strike="noStrike" dirty="0">
                <a:solidFill>
                  <a:srgbClr val="000000"/>
                </a:solidFill>
                <a:latin typeface="Calibri"/>
              </a:rPr>
              <a:t>ALI MENIŠ, DA JE V ŠOLI PREVEČKRAT NA JEDILNIKU PAŠTETA (2x </a:t>
            </a:r>
            <a:r>
              <a:rPr sz="1600" b="1" i="0" u="none" strike="noStrike" dirty="0" err="1">
                <a:solidFill>
                  <a:srgbClr val="000000"/>
                </a:solidFill>
                <a:latin typeface="Calibri"/>
              </a:rPr>
              <a:t>mesečno</a:t>
            </a:r>
            <a:r>
              <a:rPr sz="1600" b="1" i="0" u="none" strike="noStrike" dirty="0">
                <a:solidFill>
                  <a:srgbClr val="000000"/>
                </a:solidFill>
                <a:latin typeface="Calibri"/>
              </a:rPr>
              <a:t>)? (n = 197)</a:t>
            </a:r>
          </a:p>
        </p:txBody>
      </p:sp>
      <p:sp>
        <p:nvSpPr>
          <p:cNvPr id="4" name="PoljeZBesedilom 3"/>
          <p:cNvSpPr txBox="1"/>
          <p:nvPr/>
        </p:nvSpPr>
        <p:spPr>
          <a:xfrm>
            <a:off x="467544" y="4005064"/>
            <a:ext cx="8064896" cy="646331"/>
          </a:xfrm>
          <a:prstGeom prst="rect">
            <a:avLst/>
          </a:prstGeom>
          <a:noFill/>
        </p:spPr>
        <p:txBody>
          <a:bodyPr wrap="square" rtlCol="0">
            <a:spAutoFit/>
          </a:bodyPr>
          <a:lstStyle/>
          <a:p>
            <a:r>
              <a:rPr lang="sl-SI" dirty="0" smtClean="0"/>
              <a:t>Več kot polovica učencev se strinja, da je pašteta na jedilniku 2x mesečno, tretjina pa meni, da je prevečkrat. Najmanj učencev trdi, da je pašteto jedo še premalokrat.</a:t>
            </a:r>
            <a:endParaRPr lang="sl-SI"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hart" descr="ALI TI JE VŠEČ, DA JE NA ŠOLSKEM JEDILNIKU TUDI KRUH, KI NI BEL? (n = 197)"/>
          <p:cNvPicPr>
            <a:picLocks noChangeAspect="1"/>
          </p:cNvPicPr>
          <p:nvPr/>
        </p:nvPicPr>
        <p:blipFill rotWithShape="1">
          <a:blip r:embed="rId2"/>
          <a:srcRect l="2625" t="9887" r="11278" b="4737"/>
          <a:stretch/>
        </p:blipFill>
        <p:spPr>
          <a:xfrm>
            <a:off x="323528" y="1340768"/>
            <a:ext cx="8401292" cy="2603379"/>
          </a:xfrm>
          <a:prstGeom prst="rect">
            <a:avLst/>
          </a:prstGeom>
        </p:spPr>
      </p:pic>
      <p:sp>
        <p:nvSpPr>
          <p:cNvPr id="2" name="PoljeZBesedilom 1"/>
          <p:cNvSpPr txBox="1"/>
          <p:nvPr/>
        </p:nvSpPr>
        <p:spPr>
          <a:xfrm>
            <a:off x="1619250" y="381000"/>
            <a:ext cx="5977086" cy="584775"/>
          </a:xfrm>
          <a:prstGeom prst="rect">
            <a:avLst/>
          </a:prstGeom>
          <a:noFill/>
        </p:spPr>
        <p:txBody>
          <a:bodyPr wrap="square" rtlCol="0">
            <a:spAutoFit/>
          </a:bodyPr>
          <a:lstStyle/>
          <a:p>
            <a:pPr lvl="0" indent="0" algn="ctr" fontAlgn="base"/>
            <a:r>
              <a:rPr sz="1600" b="1" i="0" u="none" strike="noStrike" dirty="0">
                <a:solidFill>
                  <a:srgbClr val="000000"/>
                </a:solidFill>
                <a:latin typeface="Calibri"/>
              </a:rPr>
              <a:t>ALI TI JE VŠEČ, DA JE NA ŠOLSKEM JEDILNIKU TUDI KRUH, KI NI BEL? (n = 197)</a:t>
            </a:r>
          </a:p>
        </p:txBody>
      </p:sp>
      <p:sp>
        <p:nvSpPr>
          <p:cNvPr id="4" name="PoljeZBesedilom 3"/>
          <p:cNvSpPr txBox="1"/>
          <p:nvPr/>
        </p:nvSpPr>
        <p:spPr>
          <a:xfrm>
            <a:off x="755576" y="4293096"/>
            <a:ext cx="7416824" cy="646331"/>
          </a:xfrm>
          <a:prstGeom prst="rect">
            <a:avLst/>
          </a:prstGeom>
          <a:noFill/>
        </p:spPr>
        <p:txBody>
          <a:bodyPr wrap="square" rtlCol="0">
            <a:spAutoFit/>
          </a:bodyPr>
          <a:lstStyle/>
          <a:p>
            <a:r>
              <a:rPr lang="sl-SI" dirty="0" smtClean="0"/>
              <a:t>Tri četrtine učencev podpira izbiro drugih vrst kruha na šolskem jedilniku, več kot dve petini pa ima najraje samo bel kruh.</a:t>
            </a:r>
            <a:endParaRPr lang="sl-SI"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 ?????"/>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 ?????"/>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TotalTime>
  <Words>707</Words>
  <Application>Microsoft Office PowerPoint</Application>
  <PresentationFormat>Diaprojekcija na zaslonu (4:3)</PresentationFormat>
  <Paragraphs>50</Paragraphs>
  <Slides>15</Slides>
  <Notes>0</Notes>
  <HiddenSlides>0</HiddenSlides>
  <MMClips>0</MMClips>
  <ScaleCrop>false</ScaleCrop>
  <HeadingPairs>
    <vt:vector size="4" baseType="variant">
      <vt:variant>
        <vt:lpstr>Tema</vt:lpstr>
      </vt:variant>
      <vt:variant>
        <vt:i4>1</vt:i4>
      </vt:variant>
      <vt:variant>
        <vt:lpstr>Naslovi diapozitivov</vt:lpstr>
      </vt:variant>
      <vt:variant>
        <vt:i4>15</vt:i4>
      </vt:variant>
    </vt:vector>
  </HeadingPairs>
  <TitlesOfParts>
    <vt:vector size="16" baseType="lpstr">
      <vt:lpstr>Office Theme</vt:lpstr>
      <vt:lpstr>ANALIZA SPLETNE ANKETE  O ZADOVOLJSTVU  S ŠOLSKO PREHRANO</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Izvoz</dc:title>
  <dc:subject>PPT Izvoz</dc:subject>
  <dc:creator>1ka</dc:creator>
  <cp:keywords>office 2007 openxml php</cp:keywords>
  <dc:description>PPT Izvoz grafov</dc:description>
  <cp:lastModifiedBy>Uporabnik</cp:lastModifiedBy>
  <cp:revision>9</cp:revision>
  <dcterms:created xsi:type="dcterms:W3CDTF">2015-08-20T06:16:23Z</dcterms:created>
  <dcterms:modified xsi:type="dcterms:W3CDTF">2015-08-20T17:54:50Z</dcterms:modified>
  <cp:category>PPT Izvoz grafov</cp:category>
</cp:coreProperties>
</file>